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28" r:id="rId5"/>
    <p:sldId id="316" r:id="rId6"/>
    <p:sldId id="325" r:id="rId7"/>
    <p:sldId id="338" r:id="rId8"/>
    <p:sldId id="339" r:id="rId9"/>
    <p:sldId id="340" r:id="rId10"/>
    <p:sldId id="337" r:id="rId11"/>
    <p:sldId id="333" r:id="rId12"/>
    <p:sldId id="317" r:id="rId13"/>
    <p:sldId id="326" r:id="rId14"/>
    <p:sldId id="327" r:id="rId15"/>
    <p:sldId id="332" r:id="rId16"/>
    <p:sldId id="331" r:id="rId17"/>
    <p:sldId id="329" r:id="rId18"/>
    <p:sldId id="341" r:id="rId19"/>
    <p:sldId id="342" r:id="rId20"/>
    <p:sldId id="320" r:id="rId21"/>
    <p:sldId id="334" r:id="rId22"/>
    <p:sldId id="335" r:id="rId23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E6C50"/>
    <a:srgbClr val="F9E6C3"/>
    <a:srgbClr val="F6DAA8"/>
    <a:srgbClr val="CEDEEC"/>
    <a:srgbClr val="003A5D"/>
    <a:srgbClr val="D0E4F0"/>
    <a:srgbClr val="BAC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46"/>
  </p:normalViewPr>
  <p:slideViewPr>
    <p:cSldViewPr snapToGrid="0" snapToObjects="1">
      <p:cViewPr varScale="1">
        <p:scale>
          <a:sx n="111" d="100"/>
          <a:sy n="111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hp.com.ua.inc\VDIProfiles\ProfilesDesktop\d.v.melnyk\Desktop\&#1055;&#1088;&#1077;&#1079;&#1077;&#1085;&#1090;&#1072;&#1094;&#1110;&#1103;%2015.09\&#1043;&#1088;&#1072;&#1092;&#111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Slab" panose="020B0604020202020204" charset="0"/>
                <a:ea typeface="Roboto Slab" panose="020B0604020202020204" charset="0"/>
                <a:cs typeface="+mn-cs"/>
              </a:defRPr>
            </a:pPr>
            <a:r>
              <a:rPr lang="uk-UA" sz="1200" b="1" dirty="0">
                <a:solidFill>
                  <a:srgbClr val="002060"/>
                </a:solidFill>
                <a:latin typeface="Roboto Slab" panose="020B0604020202020204" charset="0"/>
                <a:ea typeface="Roboto Slab" panose="020B0604020202020204" charset="0"/>
              </a:rPr>
              <a:t>Імпорт енергоносіїв у 2018 році, млн </a:t>
            </a:r>
            <a:r>
              <a:rPr lang="en-US" sz="1200" b="1" dirty="0">
                <a:solidFill>
                  <a:srgbClr val="002060"/>
                </a:solidFill>
                <a:latin typeface="Roboto Slab" panose="020B0604020202020204" charset="0"/>
                <a:ea typeface="Roboto Slab" panose="020B0604020202020204" charset="0"/>
              </a:rPr>
              <a:t>$</a:t>
            </a:r>
            <a:endParaRPr lang="uk-UA" sz="1200" b="1" dirty="0">
              <a:solidFill>
                <a:srgbClr val="002060"/>
              </a:solidFill>
              <a:latin typeface="Roboto Slab" panose="020B0604020202020204" charset="0"/>
              <a:ea typeface="Roboto Slab" panose="020B060402020202020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Roboto Slab" panose="020B0604020202020204" charset="0"/>
              <a:ea typeface="Roboto Slab" panose="020B060402020202020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81185153003184"/>
          <c:y val="0.2621344550335537"/>
          <c:w val="0.4632632930190253"/>
          <c:h val="0.51994383894795337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Roboto Slab" panose="020B0604020202020204" charset="0"/>
              <a:ea typeface="Roboto Slab" panose="020B060402020202020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2839BE-D12A-4CA7-AFA1-9DB69EB407EB}" type="datetimeFigureOut">
              <a:rPr lang="en-US"/>
              <a:pPr>
                <a:defRPr/>
              </a:pPr>
              <a:t>9/28/2020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649601-691A-4DB0-8997-449586DE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6FB-3E9E-4B74-9B2B-381F95400A4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6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522538"/>
            <a:ext cx="1187132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8" y="5124450"/>
            <a:ext cx="75882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DAAD319-9E9F-44B3-8A36-95158E132A89}"/>
              </a:ext>
            </a:extLst>
          </p:cNvPr>
          <p:cNvSpPr txBox="1">
            <a:spLocks/>
          </p:cNvSpPr>
          <p:nvPr userDrawn="1"/>
        </p:nvSpPr>
        <p:spPr>
          <a:xfrm>
            <a:off x="928688" y="590550"/>
            <a:ext cx="1490662" cy="9334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200">
              <a:solidFill>
                <a:srgbClr val="003A5D"/>
              </a:solidFill>
              <a:latin typeface="Newton Italic" panose="0202050307040609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226B80-2AD7-4631-9283-CFD217362FD9}"/>
              </a:ext>
            </a:extLst>
          </p:cNvPr>
          <p:cNvSpPr txBox="1">
            <a:spLocks/>
          </p:cNvSpPr>
          <p:nvPr userDrawn="1"/>
        </p:nvSpPr>
        <p:spPr>
          <a:xfrm>
            <a:off x="2447925" y="3292475"/>
            <a:ext cx="8034338" cy="10080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F1A077-7BF4-4316-82D6-41C63BEBE866}"/>
              </a:ext>
            </a:extLst>
          </p:cNvPr>
          <p:cNvSpPr txBox="1">
            <a:spLocks/>
          </p:cNvSpPr>
          <p:nvPr userDrawn="1"/>
        </p:nvSpPr>
        <p:spPr>
          <a:xfrm>
            <a:off x="928688" y="3362325"/>
            <a:ext cx="1490662" cy="9318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300">
              <a:solidFill>
                <a:schemeClr val="bg1"/>
              </a:solidFill>
              <a:latin typeface="Newton Italic" panose="0202050307040609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A62A056-A6DC-4CAA-A228-D23DD0A4F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782" y="590843"/>
            <a:ext cx="8034048" cy="100935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2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60882" y="590455"/>
            <a:ext cx="1831975" cy="933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604838" y="3292475"/>
            <a:ext cx="1681162" cy="83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12"/>
          </p:nvPr>
        </p:nvSpPr>
        <p:spPr>
          <a:xfrm>
            <a:off x="604838" y="4286933"/>
            <a:ext cx="1681162" cy="83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13"/>
          </p:nvPr>
        </p:nvSpPr>
        <p:spPr>
          <a:xfrm>
            <a:off x="604838" y="5291843"/>
            <a:ext cx="1681162" cy="83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2743270" y="3291837"/>
            <a:ext cx="7354530" cy="838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15"/>
          </p:nvPr>
        </p:nvSpPr>
        <p:spPr>
          <a:xfrm>
            <a:off x="2743270" y="4301247"/>
            <a:ext cx="7354530" cy="838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6"/>
          </p:nvPr>
        </p:nvSpPr>
        <p:spPr>
          <a:xfrm>
            <a:off x="2743270" y="5300265"/>
            <a:ext cx="7354530" cy="838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7963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-238125"/>
            <a:ext cx="9596437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1319AA-A349-4EB3-96D2-28B7BE392882}"/>
              </a:ext>
            </a:extLst>
          </p:cNvPr>
          <p:cNvSpPr txBox="1">
            <a:spLocks/>
          </p:cNvSpPr>
          <p:nvPr userDrawn="1"/>
        </p:nvSpPr>
        <p:spPr>
          <a:xfrm>
            <a:off x="928688" y="636588"/>
            <a:ext cx="1490662" cy="9318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endParaRPr lang="en-US" sz="1400" dirty="0">
              <a:solidFill>
                <a:srgbClr val="003A5D"/>
              </a:solidFill>
              <a:latin typeface="Newton Italic" panose="0202050307040609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2660650" y="669925"/>
            <a:ext cx="4551363" cy="17970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400" dirty="0">
              <a:solidFill>
                <a:srgbClr val="003A5D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2CBAB0-5AB7-47EC-A726-1AE638EE6E52}"/>
              </a:ext>
            </a:extLst>
          </p:cNvPr>
          <p:cNvSpPr txBox="1">
            <a:spLocks/>
          </p:cNvSpPr>
          <p:nvPr userDrawn="1"/>
        </p:nvSpPr>
        <p:spPr>
          <a:xfrm>
            <a:off x="739775" y="5043488"/>
            <a:ext cx="1419225" cy="9318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  <a:defRPr/>
            </a:pPr>
            <a:endParaRPr lang="en-US" sz="1300" dirty="0">
              <a:latin typeface="Newton Italic" panose="02020503070406090304" pitchFamily="18" charset="0"/>
            </a:endParaRPr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6425"/>
            <a:ext cx="64293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2538413" y="752475"/>
            <a:ext cx="4549775" cy="815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400" dirty="0">
              <a:solidFill>
                <a:srgbClr val="003A5D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62A056-A6DC-4CAA-A228-D23DD0A4FA47}"/>
              </a:ext>
            </a:extLst>
          </p:cNvPr>
          <p:cNvSpPr txBox="1">
            <a:spLocks/>
          </p:cNvSpPr>
          <p:nvPr userDrawn="1"/>
        </p:nvSpPr>
        <p:spPr>
          <a:xfrm>
            <a:off x="2624138" y="636588"/>
            <a:ext cx="4219575" cy="9175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rgbClr val="FBE8D8"/>
                </a:solidFill>
                <a:latin typeface="Newton Italic" panose="02020503070406090304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400" dirty="0">
              <a:solidFill>
                <a:srgbClr val="003A5D"/>
              </a:solidFill>
              <a:latin typeface="Gilroy ExtraBold" panose="00000900000000000000" pitchFamily="50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62A056-A6DC-4CAA-A228-D23DD0A4FA47}"/>
              </a:ext>
            </a:extLst>
          </p:cNvPr>
          <p:cNvSpPr txBox="1">
            <a:spLocks/>
          </p:cNvSpPr>
          <p:nvPr userDrawn="1"/>
        </p:nvSpPr>
        <p:spPr>
          <a:xfrm>
            <a:off x="2776538" y="788988"/>
            <a:ext cx="4219575" cy="9175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rgbClr val="FBE8D8"/>
                </a:solidFill>
                <a:latin typeface="Newton Italic" panose="02020503070406090304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400" dirty="0">
              <a:solidFill>
                <a:srgbClr val="003A5D"/>
              </a:solidFill>
              <a:latin typeface="Gilroy ExtraBold" panose="00000900000000000000" pitchFamily="50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47405" y="1230750"/>
            <a:ext cx="1739900" cy="104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400" dirty="0">
                <a:solidFill>
                  <a:srgbClr val="003A5D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4"/>
          </p:nvPr>
        </p:nvSpPr>
        <p:spPr>
          <a:xfrm>
            <a:off x="690267" y="5975350"/>
            <a:ext cx="1654175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3A5D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5"/>
          </p:nvPr>
        </p:nvSpPr>
        <p:spPr>
          <a:xfrm>
            <a:off x="2538413" y="1971675"/>
            <a:ext cx="9348786" cy="465455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3A5D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1"/>
          </p:nvPr>
        </p:nvSpPr>
        <p:spPr>
          <a:xfrm>
            <a:off x="2538413" y="643362"/>
            <a:ext cx="4838700" cy="91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A5D"/>
                </a:solidFill>
                <a:latin typeface="Gilroy ExtraBold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088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76213"/>
            <a:ext cx="606425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5480050"/>
            <a:ext cx="590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74156B-B8B1-41CB-BDC3-D070FDDBB1D9}"/>
              </a:ext>
            </a:extLst>
          </p:cNvPr>
          <p:cNvSpPr txBox="1">
            <a:spLocks/>
          </p:cNvSpPr>
          <p:nvPr userDrawn="1"/>
        </p:nvSpPr>
        <p:spPr>
          <a:xfrm>
            <a:off x="6746875" y="3454400"/>
            <a:ext cx="3540125" cy="17970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1600">
              <a:solidFill>
                <a:srgbClr val="003A5D"/>
              </a:solidFill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3C167D-FDA0-4421-A6A0-B1B2B5F56459}"/>
              </a:ext>
            </a:extLst>
          </p:cNvPr>
          <p:cNvSpPr txBox="1">
            <a:spLocks/>
          </p:cNvSpPr>
          <p:nvPr userDrawn="1"/>
        </p:nvSpPr>
        <p:spPr>
          <a:xfrm>
            <a:off x="6746875" y="1352550"/>
            <a:ext cx="4551363" cy="17970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2800">
              <a:solidFill>
                <a:srgbClr val="003A5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BFEED1-D7BC-4FBA-844C-2921041BDC17}"/>
              </a:ext>
            </a:extLst>
          </p:cNvPr>
          <p:cNvSpPr txBox="1">
            <a:spLocks/>
          </p:cNvSpPr>
          <p:nvPr userDrawn="1"/>
        </p:nvSpPr>
        <p:spPr>
          <a:xfrm>
            <a:off x="6746875" y="847725"/>
            <a:ext cx="1601788" cy="6873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1300" spc="150">
              <a:solidFill>
                <a:srgbClr val="003A5D"/>
              </a:solidFill>
              <a:latin typeface="Newton Italic" panose="0202050307040609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62A056-A6DC-4CAA-A228-D23DD0A4F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2324" y="1352527"/>
            <a:ext cx="3268230" cy="11638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2800">
                <a:solidFill>
                  <a:srgbClr val="003A5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6872288" y="541338"/>
            <a:ext cx="2141537" cy="58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003A5D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6872288" y="3149612"/>
            <a:ext cx="3414712" cy="2101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3A5D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522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 userDrawn="1"/>
        </p:nvGrpSpPr>
        <p:grpSpPr bwMode="auto">
          <a:xfrm>
            <a:off x="139700" y="149225"/>
            <a:ext cx="11912600" cy="1349375"/>
            <a:chOff x="139908" y="149201"/>
            <a:chExt cx="11912184" cy="1349308"/>
          </a:xfrm>
        </p:grpSpPr>
        <p:grpSp>
          <p:nvGrpSpPr>
            <p:cNvPr id="4" name="Группа 2"/>
            <p:cNvGrpSpPr>
              <a:grpSpLocks/>
            </p:cNvGrpSpPr>
            <p:nvPr userDrawn="1"/>
          </p:nvGrpSpPr>
          <p:grpSpPr bwMode="auto">
            <a:xfrm>
              <a:off x="139908" y="149201"/>
              <a:ext cx="11912184" cy="1349308"/>
              <a:chOff x="139908" y="149201"/>
              <a:chExt cx="11912184" cy="1349308"/>
            </a:xfrm>
          </p:grpSpPr>
          <p:pic>
            <p:nvPicPr>
              <p:cNvPr id="6" name="Picture 3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908" y="149201"/>
                <a:ext cx="9698636" cy="1349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3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3456" y="149201"/>
                <a:ext cx="9698636" cy="1349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9809" y="444194"/>
              <a:ext cx="605550" cy="76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331788" y="369888"/>
            <a:ext cx="9070975" cy="9080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A0CEED95-B152-1644-8D6E-0BCEF0A363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761" y="373973"/>
            <a:ext cx="6645627" cy="90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2341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 userDrawn="1"/>
        </p:nvGrpSpPr>
        <p:grpSpPr bwMode="auto">
          <a:xfrm>
            <a:off x="139700" y="149225"/>
            <a:ext cx="11912600" cy="1349375"/>
            <a:chOff x="139908" y="149201"/>
            <a:chExt cx="11912184" cy="1349308"/>
          </a:xfrm>
        </p:grpSpPr>
        <p:grpSp>
          <p:nvGrpSpPr>
            <p:cNvPr id="4" name="Группа 2"/>
            <p:cNvGrpSpPr>
              <a:grpSpLocks/>
            </p:cNvGrpSpPr>
            <p:nvPr userDrawn="1"/>
          </p:nvGrpSpPr>
          <p:grpSpPr bwMode="auto">
            <a:xfrm>
              <a:off x="139908" y="149201"/>
              <a:ext cx="11912184" cy="1349308"/>
              <a:chOff x="139908" y="149201"/>
              <a:chExt cx="11912184" cy="1349308"/>
            </a:xfrm>
          </p:grpSpPr>
          <p:pic>
            <p:nvPicPr>
              <p:cNvPr id="6" name="Picture 3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908" y="149201"/>
                <a:ext cx="9698636" cy="1349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3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3456" y="149201"/>
                <a:ext cx="9698636" cy="1349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9809" y="444194"/>
              <a:ext cx="605550" cy="76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331788" y="369888"/>
            <a:ext cx="9070975" cy="9080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F9E6C91D-70B8-ED48-874E-6A273FF7E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908" y="1742514"/>
            <a:ext cx="11912184" cy="474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D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1547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20663"/>
            <a:ext cx="972978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38" y="444500"/>
            <a:ext cx="60483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2660650" y="366713"/>
            <a:ext cx="4551363" cy="17970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2CBAB0-5AB7-47EC-A726-1AE638EE6E52}"/>
              </a:ext>
            </a:extLst>
          </p:cNvPr>
          <p:cNvSpPr txBox="1">
            <a:spLocks/>
          </p:cNvSpPr>
          <p:nvPr userDrawn="1"/>
        </p:nvSpPr>
        <p:spPr>
          <a:xfrm>
            <a:off x="739775" y="5611813"/>
            <a:ext cx="1419225" cy="933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300">
              <a:latin typeface="Newton Italic" panose="0202050307040609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2419350" y="444500"/>
            <a:ext cx="8223250" cy="9064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19088" y="896938"/>
            <a:ext cx="1727200" cy="90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3A5D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1"/>
          </p:nvPr>
        </p:nvSpPr>
        <p:spPr>
          <a:xfrm>
            <a:off x="319088" y="5612346"/>
            <a:ext cx="1727200" cy="90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3A5D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2"/>
          </p:nvPr>
        </p:nvSpPr>
        <p:spPr>
          <a:xfrm>
            <a:off x="2773186" y="445294"/>
            <a:ext cx="6645627" cy="90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2353456" y="1800225"/>
            <a:ext cx="9371903" cy="474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D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951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49225"/>
            <a:ext cx="96996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38" y="444500"/>
            <a:ext cx="60483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2660650" y="366713"/>
            <a:ext cx="4551363" cy="17970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2CBAB0-5AB7-47EC-A726-1AE638EE6E52}"/>
              </a:ext>
            </a:extLst>
          </p:cNvPr>
          <p:cNvSpPr txBox="1">
            <a:spLocks/>
          </p:cNvSpPr>
          <p:nvPr userDrawn="1"/>
        </p:nvSpPr>
        <p:spPr>
          <a:xfrm>
            <a:off x="739775" y="5611813"/>
            <a:ext cx="1419225" cy="933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300">
              <a:latin typeface="Newton Italic" panose="0202050307040609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44E10E-16B6-4F96-98C5-21BBF6239128}"/>
              </a:ext>
            </a:extLst>
          </p:cNvPr>
          <p:cNvSpPr txBox="1">
            <a:spLocks/>
          </p:cNvSpPr>
          <p:nvPr userDrawn="1"/>
        </p:nvSpPr>
        <p:spPr>
          <a:xfrm>
            <a:off x="2419350" y="444500"/>
            <a:ext cx="8223250" cy="9064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19088" y="896938"/>
            <a:ext cx="1727200" cy="90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3A5D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1"/>
          </p:nvPr>
        </p:nvSpPr>
        <p:spPr>
          <a:xfrm>
            <a:off x="319088" y="5612346"/>
            <a:ext cx="1727200" cy="90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3A5D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2"/>
          </p:nvPr>
        </p:nvSpPr>
        <p:spPr>
          <a:xfrm>
            <a:off x="2661184" y="410517"/>
            <a:ext cx="6645627" cy="90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>
          <a:xfrm>
            <a:off x="2351609" y="1793502"/>
            <a:ext cx="3875020" cy="475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6923088" y="1800225"/>
            <a:ext cx="4802187" cy="1436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3A5D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5"/>
          </p:nvPr>
        </p:nvSpPr>
        <p:spPr>
          <a:xfrm>
            <a:off x="6923088" y="3860799"/>
            <a:ext cx="4802187" cy="2684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50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683000"/>
            <a:ext cx="118697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8" y="5124450"/>
            <a:ext cx="75882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C61120C-EFBF-4A55-9BB4-C18E2D7C9BA3}"/>
              </a:ext>
            </a:extLst>
          </p:cNvPr>
          <p:cNvSpPr txBox="1">
            <a:spLocks/>
          </p:cNvSpPr>
          <p:nvPr userDrawn="1"/>
        </p:nvSpPr>
        <p:spPr>
          <a:xfrm>
            <a:off x="2447925" y="4340225"/>
            <a:ext cx="3759200" cy="10096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CE29D3A-096D-42D9-880C-5028F1F1CE48}"/>
              </a:ext>
            </a:extLst>
          </p:cNvPr>
          <p:cNvSpPr txBox="1">
            <a:spLocks/>
          </p:cNvSpPr>
          <p:nvPr userDrawn="1"/>
        </p:nvSpPr>
        <p:spPr>
          <a:xfrm>
            <a:off x="928688" y="3748088"/>
            <a:ext cx="1490662" cy="9334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300">
              <a:solidFill>
                <a:schemeClr val="bg1"/>
              </a:solidFill>
              <a:latin typeface="Newton Italic" panose="0202050307040609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0F9E159-CFCD-4952-9A77-0D3C63B263DE}"/>
              </a:ext>
            </a:extLst>
          </p:cNvPr>
          <p:cNvSpPr txBox="1">
            <a:spLocks/>
          </p:cNvSpPr>
          <p:nvPr userDrawn="1"/>
        </p:nvSpPr>
        <p:spPr>
          <a:xfrm>
            <a:off x="928688" y="4716463"/>
            <a:ext cx="1490662" cy="9318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300">
              <a:solidFill>
                <a:schemeClr val="bg1"/>
              </a:solidFill>
              <a:latin typeface="Newton Italic" panose="0202050307040609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A706EE-1BAD-41D9-A5DE-CB0A36831918}"/>
              </a:ext>
            </a:extLst>
          </p:cNvPr>
          <p:cNvSpPr txBox="1">
            <a:spLocks/>
          </p:cNvSpPr>
          <p:nvPr userDrawn="1"/>
        </p:nvSpPr>
        <p:spPr>
          <a:xfrm>
            <a:off x="2447925" y="5338763"/>
            <a:ext cx="3759200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62A056-A6DC-4CAA-A228-D23DD0A4F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782" y="510558"/>
            <a:ext cx="8034048" cy="100935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419350" y="1958975"/>
            <a:ext cx="8062480" cy="132753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609600" y="4137025"/>
            <a:ext cx="2046288" cy="579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2"/>
          </p:nvPr>
        </p:nvSpPr>
        <p:spPr>
          <a:xfrm>
            <a:off x="609600" y="5375022"/>
            <a:ext cx="2046288" cy="579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  <a:latin typeface="Newton Italic" panose="02020503070406090304" pitchFamily="18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/>
          </p:nvPr>
        </p:nvSpPr>
        <p:spPr>
          <a:xfrm>
            <a:off x="3262590" y="4137025"/>
            <a:ext cx="3600450" cy="579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14"/>
          </p:nvPr>
        </p:nvSpPr>
        <p:spPr>
          <a:xfrm>
            <a:off x="3262590" y="5372968"/>
            <a:ext cx="3600450" cy="579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10720977" y="2824842"/>
            <a:ext cx="1539376" cy="4616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rgbClr val="003A5D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788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indmill&#10;&#10;Description generated with high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688" y="858838"/>
            <a:ext cx="6588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61120C-EFBF-4A55-9BB4-C18E2D7C9BA3}"/>
              </a:ext>
            </a:extLst>
          </p:cNvPr>
          <p:cNvSpPr txBox="1">
            <a:spLocks/>
          </p:cNvSpPr>
          <p:nvPr userDrawn="1"/>
        </p:nvSpPr>
        <p:spPr>
          <a:xfrm>
            <a:off x="6815138" y="1976438"/>
            <a:ext cx="3759200" cy="13287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1400" dirty="0">
              <a:solidFill>
                <a:srgbClr val="FBE8BE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A706EE-1BAD-41D9-A5DE-CB0A36831918}"/>
              </a:ext>
            </a:extLst>
          </p:cNvPr>
          <p:cNvSpPr txBox="1">
            <a:spLocks/>
          </p:cNvSpPr>
          <p:nvPr userDrawn="1"/>
        </p:nvSpPr>
        <p:spPr>
          <a:xfrm>
            <a:off x="6815138" y="3459163"/>
            <a:ext cx="3759200" cy="10096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1400" dirty="0">
              <a:solidFill>
                <a:srgbClr val="FBE8BE"/>
              </a:solidFill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2D32B5-5B37-4D7D-AC8E-422E0A0A3180}"/>
              </a:ext>
            </a:extLst>
          </p:cNvPr>
          <p:cNvSpPr txBox="1">
            <a:spLocks/>
          </p:cNvSpPr>
          <p:nvPr userDrawn="1"/>
        </p:nvSpPr>
        <p:spPr>
          <a:xfrm>
            <a:off x="10307638" y="2465388"/>
            <a:ext cx="1454150" cy="333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rgbClr val="003A5D"/>
                </a:solidFill>
                <a:latin typeface="Proxima Nova Rg" panose="02000506030000020004" pitchFamily="50" charset="0"/>
              </a:rPr>
              <a:t>www.mhp.ua</a:t>
            </a:r>
            <a:endParaRPr lang="ru-RU" sz="1200" b="1" dirty="0">
              <a:solidFill>
                <a:srgbClr val="003A5D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049838"/>
            <a:ext cx="5667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7AB3C7-9D47-4811-A430-2494D5F09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203" y="2225975"/>
            <a:ext cx="5186462" cy="215851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>
              <a:defRPr>
                <a:solidFill>
                  <a:srgbClr val="F6D8BE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1"/>
          </p:nvPr>
        </p:nvSpPr>
        <p:spPr>
          <a:xfrm>
            <a:off x="6332203" y="700427"/>
            <a:ext cx="4838700" cy="91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BE8BE"/>
                </a:solidFill>
                <a:latin typeface="Gilroy ExtraBold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824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5C528-6C60-40B6-A5FB-0E30F1294912}" type="datetimeFigureOut">
              <a:rPr lang="en-US"/>
              <a:pPr>
                <a:defRPr/>
              </a:pPr>
              <a:t>9/28/2020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ADC-7140-4EDE-9EC7-C5ECF2AB8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1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roy ExtraBold" panose="00000900000000000000" pitchFamily="50" charset="-5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em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25500" y="157163"/>
            <a:ext cx="4902200" cy="3633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altLang="en-US" sz="4000" dirty="0" smtClean="0"/>
              <a:t/>
            </a:r>
            <a:br>
              <a:rPr lang="uk-UA" altLang="en-US" sz="4000" dirty="0" smtClean="0"/>
            </a:br>
            <a:r>
              <a:rPr lang="uk-UA" altLang="en-US" sz="4800" dirty="0" smtClean="0"/>
              <a:t>Перспективи виробництва </a:t>
            </a:r>
            <a:r>
              <a:rPr lang="uk-UA" altLang="en-US" sz="4800" dirty="0" err="1" smtClean="0"/>
              <a:t>біометану</a:t>
            </a:r>
            <a:r>
              <a:rPr lang="uk-UA" altLang="en-US" sz="4800" dirty="0" smtClean="0"/>
              <a:t> в АПК України</a:t>
            </a:r>
            <a:endParaRPr lang="en-US" altLang="en-US" sz="4800" dirty="0" smtClean="0"/>
          </a:p>
        </p:txBody>
      </p:sp>
      <p:pic>
        <p:nvPicPr>
          <p:cNvPr id="1229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3815" r="31017"/>
          <a:stretch>
            <a:fillRect/>
          </a:stretch>
        </p:blipFill>
        <p:spPr bwMode="auto">
          <a:xfrm>
            <a:off x="6284913" y="157163"/>
            <a:ext cx="5699125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9876" r="20586" b="6596"/>
          <a:stretch>
            <a:fillRect/>
          </a:stretch>
        </p:blipFill>
        <p:spPr bwMode="auto">
          <a:xfrm>
            <a:off x="250825" y="4117975"/>
            <a:ext cx="569436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Текст 3"/>
          <p:cNvSpPr>
            <a:spLocks noGrp="1"/>
          </p:cNvSpPr>
          <p:nvPr>
            <p:ph type="body" sz="quarter" idx="15"/>
          </p:nvPr>
        </p:nvSpPr>
        <p:spPr bwMode="auto">
          <a:xfrm rot="10800000" flipV="1">
            <a:off x="3038475" y="2428875"/>
            <a:ext cx="10668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uk-UA" altLang="en-US" sz="2800" b="1" smtClean="0"/>
          </a:p>
        </p:txBody>
      </p:sp>
      <p:sp>
        <p:nvSpPr>
          <p:cNvPr id="16387" name="Текст 4"/>
          <p:cNvSpPr>
            <a:spLocks noGrp="1"/>
          </p:cNvSpPr>
          <p:nvPr>
            <p:ph type="body" sz="quarter" idx="11"/>
          </p:nvPr>
        </p:nvSpPr>
        <p:spPr bwMode="auto">
          <a:xfrm>
            <a:off x="2538413" y="530225"/>
            <a:ext cx="7786687" cy="91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en-US" smtClean="0">
                <a:latin typeface="Gilroy ExtraBold" panose="00000900000000000000" pitchFamily="50" charset="-52"/>
              </a:rPr>
              <a:t>ВП «Біогаз Ладижин» </a:t>
            </a:r>
            <a:r>
              <a:rPr lang="en-US" altLang="en-US" smtClean="0">
                <a:latin typeface="Gilroy ExtraBold" panose="00000900000000000000" pitchFamily="50" charset="-52"/>
              </a:rPr>
              <a:t>12</a:t>
            </a:r>
            <a:r>
              <a:rPr lang="ru-RU" altLang="en-US" smtClean="0">
                <a:latin typeface="Gilroy ExtraBold" panose="00000900000000000000" pitchFamily="50" charset="-52"/>
              </a:rPr>
              <a:t> МВт (І черга)</a:t>
            </a:r>
          </a:p>
          <a:p>
            <a:pPr eaLnBrk="1" hangingPunct="1"/>
            <a:r>
              <a:rPr lang="ru-RU" altLang="en-US" sz="1600" smtClean="0">
                <a:latin typeface="Gilroy ExtraBold" panose="00000900000000000000" pitchFamily="50" charset="-52"/>
              </a:rPr>
              <a:t>Найбільший біогазовий комплекс з переробки курячого посліду в Європі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263" y="1719263"/>
            <a:ext cx="8153400" cy="5065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8" y="733278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Текст 3"/>
          <p:cNvSpPr>
            <a:spLocks noGrp="1"/>
          </p:cNvSpPr>
          <p:nvPr>
            <p:ph type="body" sz="quarter" idx="15"/>
          </p:nvPr>
        </p:nvSpPr>
        <p:spPr bwMode="auto">
          <a:xfrm>
            <a:off x="1481138" y="1866900"/>
            <a:ext cx="10118725" cy="706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uk-UA" altLang="en-US" sz="2000" b="1" smtClean="0"/>
              <a:t> </a:t>
            </a:r>
            <a:r>
              <a:rPr lang="uk-UA" altLang="en-US" sz="2800" b="1" smtClean="0"/>
              <a:t>Дільниця когенерації І черги</a:t>
            </a:r>
            <a:endParaRPr lang="uk-UA" altLang="en-US" sz="2800" i="1" smtClean="0">
              <a:latin typeface="Proxima Nova" panose="02000506030000020004" pitchFamily="50" charset="0"/>
            </a:endParaRPr>
          </a:p>
        </p:txBody>
      </p:sp>
      <p:sp>
        <p:nvSpPr>
          <p:cNvPr id="17411" name="Текст 4"/>
          <p:cNvSpPr>
            <a:spLocks noGrp="1"/>
          </p:cNvSpPr>
          <p:nvPr>
            <p:ph type="body" sz="quarter" idx="11"/>
          </p:nvPr>
        </p:nvSpPr>
        <p:spPr bwMode="auto">
          <a:xfrm>
            <a:off x="2538413" y="642938"/>
            <a:ext cx="7786687" cy="91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en-US" smtClean="0">
                <a:latin typeface="Gilroy ExtraBold" panose="00000900000000000000" pitchFamily="50" charset="-52"/>
              </a:rPr>
              <a:t>ВП «Біогаз Ладижин» 12 МВт</a:t>
            </a:r>
            <a:r>
              <a:rPr lang="en-US" altLang="en-US" smtClean="0">
                <a:latin typeface="Gilroy ExtraBold" panose="00000900000000000000" pitchFamily="50" charset="-52"/>
              </a:rPr>
              <a:t> (</a:t>
            </a:r>
            <a:r>
              <a:rPr lang="uk-UA" altLang="en-US" smtClean="0">
                <a:latin typeface="Gilroy ExtraBold" panose="00000900000000000000" pitchFamily="50" charset="-52"/>
              </a:rPr>
              <a:t>І черга)</a:t>
            </a:r>
            <a:endParaRPr lang="ru-RU" altLang="en-US" smtClean="0">
              <a:latin typeface="Gilroy ExtraBold" panose="00000900000000000000" pitchFamily="50" charset="-52"/>
            </a:endParaRPr>
          </a:p>
          <a:p>
            <a:pPr eaLnBrk="1" hangingPunct="1"/>
            <a:r>
              <a:rPr lang="ru-RU" altLang="en-US" sz="1600" smtClean="0">
                <a:latin typeface="Gilroy ExtraBold" panose="00000900000000000000" pitchFamily="50" charset="-52"/>
              </a:rPr>
              <a:t>Найбільший біогазовий комплекс з переробки курячого посліду в Європі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2528888"/>
            <a:ext cx="3648075" cy="317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075" y="2528888"/>
            <a:ext cx="3500438" cy="317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363" y="2528888"/>
            <a:ext cx="2246312" cy="317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15" name="Прямоугольник 6"/>
          <p:cNvSpPr>
            <a:spLocks noChangeArrowheads="1"/>
          </p:cNvSpPr>
          <p:nvPr/>
        </p:nvSpPr>
        <p:spPr bwMode="auto">
          <a:xfrm>
            <a:off x="1285875" y="5994400"/>
            <a:ext cx="105918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uk-UA" altLang="en-US" sz="2400" b="1">
                <a:solidFill>
                  <a:srgbClr val="003A5D"/>
                </a:solidFill>
              </a:rPr>
              <a:t> 6 когенераційних модулів потужністю 2 МВт кожен </a:t>
            </a:r>
            <a:endParaRPr lang="uk-UA" altLang="en-US" sz="2400" i="1">
              <a:solidFill>
                <a:srgbClr val="003A5D"/>
              </a:solidFill>
              <a:latin typeface="Proxima Nova" panose="02000506030000020004" pitchFamily="50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63" y="845991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2538413" y="1897063"/>
            <a:ext cx="8789987" cy="485616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uk-UA" sz="3600" b="1" dirty="0"/>
              <a:t>Планові виробничі показники І черги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uk-UA" sz="3600" b="1" dirty="0" smtClean="0"/>
              <a:t>Виробництво</a:t>
            </a:r>
            <a:r>
              <a:rPr lang="uk-UA" sz="3600" b="1" dirty="0"/>
              <a:t>:</a:t>
            </a:r>
          </a:p>
          <a:p>
            <a:pPr eaLnBrk="1" hangingPunct="1">
              <a:defRPr/>
            </a:pPr>
            <a:r>
              <a:rPr lang="uk-UA" sz="3600" dirty="0"/>
              <a:t>Біогаз – 120 000 м³/добу</a:t>
            </a:r>
            <a:r>
              <a:rPr lang="en-US" sz="3600" dirty="0"/>
              <a:t>;</a:t>
            </a:r>
          </a:p>
          <a:p>
            <a:pPr eaLnBrk="1" hangingPunct="1">
              <a:defRPr/>
            </a:pPr>
            <a:r>
              <a:rPr lang="uk-UA" sz="3600" dirty="0"/>
              <a:t>Електроенергія – 240 000 кВт/добу;</a:t>
            </a:r>
          </a:p>
          <a:p>
            <a:pPr eaLnBrk="1" hangingPunct="1">
              <a:defRPr/>
            </a:pPr>
            <a:r>
              <a:rPr lang="uk-UA" sz="3600" dirty="0"/>
              <a:t>Пар – 150 т/добу.</a:t>
            </a:r>
          </a:p>
        </p:txBody>
      </p:sp>
      <p:sp>
        <p:nvSpPr>
          <p:cNvPr id="18435" name="Текст 4"/>
          <p:cNvSpPr>
            <a:spLocks noGrp="1"/>
          </p:cNvSpPr>
          <p:nvPr>
            <p:ph type="body" sz="quarter" idx="11"/>
          </p:nvPr>
        </p:nvSpPr>
        <p:spPr bwMode="auto">
          <a:xfrm>
            <a:off x="2538413" y="642938"/>
            <a:ext cx="7786687" cy="91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en-US" smtClean="0">
                <a:latin typeface="Gilroy ExtraBold" panose="00000900000000000000" pitchFamily="50" charset="-52"/>
              </a:rPr>
              <a:t>ВП «Біогаз Ладижин» 12 МВт</a:t>
            </a:r>
          </a:p>
          <a:p>
            <a:pPr eaLnBrk="1" hangingPunct="1"/>
            <a:r>
              <a:rPr lang="ru-RU" altLang="en-US" sz="1600" smtClean="0">
                <a:latin typeface="Gilroy ExtraBold" panose="00000900000000000000" pitchFamily="50" charset="-52"/>
              </a:rPr>
              <a:t>Найбільший біогазовий комплекс з переробки курячого посліду в Європі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47" y="845991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Текст 3"/>
          <p:cNvSpPr>
            <a:spLocks noGrp="1"/>
          </p:cNvSpPr>
          <p:nvPr>
            <p:ph type="body" sz="quarter" idx="11"/>
          </p:nvPr>
        </p:nvSpPr>
        <p:spPr bwMode="auto">
          <a:xfrm>
            <a:off x="6383547" y="1027906"/>
            <a:ext cx="5745193" cy="252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uk-UA" altLang="en-US" sz="3600" b="1" dirty="0" smtClean="0"/>
              <a:t>На існуючих </a:t>
            </a:r>
            <a:r>
              <a:rPr lang="uk-UA" altLang="en-US" sz="3600" b="1" dirty="0" err="1" smtClean="0"/>
              <a:t>потужностях</a:t>
            </a:r>
            <a:r>
              <a:rPr lang="uk-UA" altLang="en-US" sz="3600" b="1" dirty="0" smtClean="0"/>
              <a:t> </a:t>
            </a:r>
            <a:r>
              <a:rPr lang="uk-UA" altLang="en-US" sz="3600" b="1" dirty="0" err="1" smtClean="0"/>
              <a:t>біогазових</a:t>
            </a:r>
            <a:r>
              <a:rPr lang="uk-UA" altLang="en-US" sz="3600" b="1" dirty="0" smtClean="0"/>
              <a:t> комплексів – </a:t>
            </a:r>
            <a:r>
              <a:rPr lang="uk-UA" altLang="en-US" sz="3600" b="1" u="sng" dirty="0" smtClean="0"/>
              <a:t>до 40 млн куб м на рік</a:t>
            </a:r>
          </a:p>
          <a:p>
            <a:pPr algn="just" eaLnBrk="1" hangingPunct="1"/>
            <a:endParaRPr lang="uk-UA" altLang="en-US" sz="3600" b="1" dirty="0" smtClean="0"/>
          </a:p>
          <a:p>
            <a:pPr algn="just" eaLnBrk="1" hangingPunct="1"/>
            <a:r>
              <a:rPr lang="uk-UA" altLang="en-US" sz="3600" b="1" dirty="0" smtClean="0"/>
              <a:t>На основі всіх органічних відходів – </a:t>
            </a:r>
            <a:r>
              <a:rPr lang="uk-UA" altLang="en-US" sz="3600" b="1" u="sng" dirty="0" smtClean="0"/>
              <a:t>до 100 млн куб м на рік</a:t>
            </a:r>
            <a:endParaRPr lang="en-US" altLang="en-US" sz="3600" b="1" u="sng" dirty="0" smtClean="0"/>
          </a:p>
        </p:txBody>
      </p:sp>
      <p:sp>
        <p:nvSpPr>
          <p:cNvPr id="19459" name="Заголовок 1"/>
          <p:cNvSpPr>
            <a:spLocks noGrp="1"/>
          </p:cNvSpPr>
          <p:nvPr>
            <p:ph type="ctrTitle"/>
          </p:nvPr>
        </p:nvSpPr>
        <p:spPr bwMode="auto">
          <a:xfrm>
            <a:off x="425450" y="1738313"/>
            <a:ext cx="4902200" cy="3633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altLang="en-US" sz="4000" smtClean="0"/>
              <a:t/>
            </a:r>
            <a:br>
              <a:rPr lang="uk-UA" altLang="en-US" sz="4000" smtClean="0"/>
            </a:br>
            <a:r>
              <a:rPr lang="uk-UA" altLang="en-US" sz="4000" smtClean="0"/>
              <a:t>Потенціал виробництва</a:t>
            </a:r>
            <a:br>
              <a:rPr lang="uk-UA" altLang="en-US" sz="4000" smtClean="0"/>
            </a:br>
            <a:r>
              <a:rPr lang="uk-UA" altLang="en-US" sz="4000" smtClean="0"/>
              <a:t>біометану МХП</a:t>
            </a:r>
            <a:endParaRPr lang="en-US" altLang="en-US" sz="4000" smtClean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740" y="5604797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25500" y="157163"/>
            <a:ext cx="4902200" cy="3633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altLang="en-US" sz="4000" smtClean="0"/>
              <a:t/>
            </a:r>
            <a:br>
              <a:rPr lang="uk-UA" altLang="en-US" sz="4000" smtClean="0"/>
            </a:br>
            <a:r>
              <a:rPr lang="uk-UA" altLang="en-US" sz="4000" smtClean="0"/>
              <a:t>Скорочення викидів СО2</a:t>
            </a:r>
            <a:endParaRPr lang="en-US" altLang="en-US" sz="4000" smtClean="0"/>
          </a:p>
        </p:txBody>
      </p:sp>
      <p:pic>
        <p:nvPicPr>
          <p:cNvPr id="2048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3815" r="31017"/>
          <a:stretch>
            <a:fillRect/>
          </a:stretch>
        </p:blipFill>
        <p:spPr bwMode="auto">
          <a:xfrm>
            <a:off x="6840538" y="1246188"/>
            <a:ext cx="47434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9876" r="20586" b="6596"/>
          <a:stretch>
            <a:fillRect/>
          </a:stretch>
        </p:blipFill>
        <p:spPr bwMode="auto">
          <a:xfrm>
            <a:off x="250825" y="4117975"/>
            <a:ext cx="569436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Заголовок 1"/>
          <p:cNvSpPr txBox="1">
            <a:spLocks/>
          </p:cNvSpPr>
          <p:nvPr/>
        </p:nvSpPr>
        <p:spPr bwMode="auto">
          <a:xfrm>
            <a:off x="204788" y="1973263"/>
            <a:ext cx="5786437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uk-UA" altLang="en-US" sz="4000">
                <a:solidFill>
                  <a:srgbClr val="003A5D"/>
                </a:solidFill>
                <a:latin typeface="Gilroy ExtraBold" panose="00000900000000000000" pitchFamily="50" charset="-52"/>
              </a:rPr>
              <a:t/>
            </a:r>
            <a:br>
              <a:rPr lang="uk-UA" altLang="en-US" sz="4000">
                <a:solidFill>
                  <a:srgbClr val="003A5D"/>
                </a:solidFill>
                <a:latin typeface="Gilroy ExtraBold" panose="00000900000000000000" pitchFamily="50" charset="-52"/>
              </a:rPr>
            </a:br>
            <a:r>
              <a:rPr lang="uk-UA" altLang="en-US" sz="3200">
                <a:solidFill>
                  <a:srgbClr val="7030A0"/>
                </a:solidFill>
                <a:latin typeface="Gilroy ExtraBold" panose="00000900000000000000" pitchFamily="50" charset="-52"/>
              </a:rPr>
              <a:t>«Оріль-Лідер»:</a:t>
            </a:r>
          </a:p>
          <a:p>
            <a:pPr algn="ctr" eaLnBrk="1" hangingPunct="1">
              <a:lnSpc>
                <a:spcPct val="80000"/>
              </a:lnSpc>
            </a:pPr>
            <a:r>
              <a:rPr lang="uk-UA" altLang="en-US" sz="3200">
                <a:solidFill>
                  <a:srgbClr val="7030A0"/>
                </a:solidFill>
                <a:latin typeface="Gilroy ExtraBold" panose="00000900000000000000" pitchFamily="50" charset="-52"/>
              </a:rPr>
              <a:t>Орієнтовно 500 тис т за 2013-2019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4000">
              <a:solidFill>
                <a:srgbClr val="003A5D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20486" name="Заголовок 1"/>
          <p:cNvSpPr txBox="1">
            <a:spLocks/>
          </p:cNvSpPr>
          <p:nvPr/>
        </p:nvSpPr>
        <p:spPr bwMode="auto">
          <a:xfrm>
            <a:off x="6084888" y="-314325"/>
            <a:ext cx="62547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uk-UA" altLang="en-US" sz="4000">
                <a:solidFill>
                  <a:srgbClr val="003A5D"/>
                </a:solidFill>
                <a:latin typeface="Gilroy ExtraBold" panose="00000900000000000000" pitchFamily="50" charset="-52"/>
              </a:rPr>
              <a:t/>
            </a:r>
            <a:br>
              <a:rPr lang="uk-UA" altLang="en-US" sz="4000">
                <a:solidFill>
                  <a:srgbClr val="003A5D"/>
                </a:solidFill>
                <a:latin typeface="Gilroy ExtraBold" panose="00000900000000000000" pitchFamily="50" charset="-52"/>
              </a:rPr>
            </a:br>
            <a:r>
              <a:rPr lang="uk-UA" altLang="en-US" sz="3200">
                <a:solidFill>
                  <a:srgbClr val="7030A0"/>
                </a:solidFill>
                <a:latin typeface="Gilroy ExtraBold" panose="00000900000000000000" pitchFamily="50" charset="-52"/>
              </a:rPr>
              <a:t>«Ладижин Біогаз» 2 черги:</a:t>
            </a:r>
          </a:p>
          <a:p>
            <a:pPr algn="ctr" eaLnBrk="1" hangingPunct="1">
              <a:lnSpc>
                <a:spcPct val="80000"/>
              </a:lnSpc>
            </a:pPr>
            <a:r>
              <a:rPr lang="uk-UA" altLang="en-US" sz="3200">
                <a:solidFill>
                  <a:srgbClr val="7030A0"/>
                </a:solidFill>
                <a:latin typeface="Gilroy ExtraBold" panose="00000900000000000000" pitchFamily="50" charset="-52"/>
              </a:rPr>
              <a:t>прогнозовано 200 тис т за рік</a:t>
            </a:r>
            <a:endParaRPr lang="en-US" altLang="en-US" sz="3200">
              <a:solidFill>
                <a:srgbClr val="7030A0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8" y="237331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7346" y="280893"/>
            <a:ext cx="6645627" cy="903287"/>
          </a:xfrm>
        </p:spPr>
        <p:txBody>
          <a:bodyPr/>
          <a:lstStyle/>
          <a:p>
            <a:pPr algn="ctr"/>
            <a:r>
              <a:rPr lang="uk-UA" sz="2800" dirty="0" smtClean="0"/>
              <a:t>Співпраця </a:t>
            </a:r>
            <a:r>
              <a:rPr lang="uk-UA" sz="2800" dirty="0" smtClean="0"/>
              <a:t>МХП та БАУ для вивчення </a:t>
            </a:r>
            <a:r>
              <a:rPr lang="uk-UA" sz="2800" dirty="0" smtClean="0"/>
              <a:t>перспектив виробництва та споживання відновлюваних газів</a:t>
            </a:r>
            <a:endParaRPr lang="en-US" sz="2800" dirty="0"/>
          </a:p>
        </p:txBody>
      </p:sp>
      <p:sp>
        <p:nvSpPr>
          <p:cNvPr id="5" name="Текст 5"/>
          <p:cNvSpPr>
            <a:spLocks noGrp="1"/>
          </p:cNvSpPr>
          <p:nvPr>
            <p:ph type="body" sz="quarter" idx="14"/>
          </p:nvPr>
        </p:nvSpPr>
        <p:spPr>
          <a:xfrm>
            <a:off x="6241446" y="1808837"/>
            <a:ext cx="5354809" cy="1449752"/>
          </a:xfrm>
        </p:spPr>
        <p:txBody>
          <a:bodyPr/>
          <a:lstStyle/>
          <a:p>
            <a:pPr algn="just"/>
            <a:r>
              <a:rPr lang="uk-UA" dirty="0"/>
              <a:t>МХП Еко </a:t>
            </a:r>
            <a:r>
              <a:rPr lang="uk-UA" dirty="0" err="1"/>
              <a:t>Енерджи</a:t>
            </a:r>
            <a:r>
              <a:rPr lang="uk-UA" dirty="0"/>
              <a:t> активно співпрацює з Біоенергетичною асоціацією України та з 2019 входить в Асоціацію.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Біоенергетична асоціація України — ключове українське об'єднання підприємств і компаній енергетичної та суміжних галузей, які спеціалізуються на впровадженні, обслуговуванні та популяризації біоенергетичної галузі.</a:t>
            </a:r>
            <a:endParaRPr lang="en-US" dirty="0"/>
          </a:p>
          <a:p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98" y="1808837"/>
            <a:ext cx="4004713" cy="29525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549" y="5411191"/>
            <a:ext cx="6054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З лютого 2020 року Президента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МХП «Еко </a:t>
            </a:r>
            <a:r>
              <a:rPr lang="uk-UA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Енерджи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» Олександра Домбровського було обрано членом правління Біоенергетичної асоціації України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83" y="4992399"/>
            <a:ext cx="1760913" cy="1760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97" y="5158220"/>
            <a:ext cx="2722418" cy="14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9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uk-UA" dirty="0" smtClean="0"/>
              <a:t>Спільні лабораторне </a:t>
            </a:r>
            <a:r>
              <a:rPr lang="uk-UA" dirty="0" smtClean="0"/>
              <a:t>дослідження МХП та Біоенергетичної асоціації </a:t>
            </a:r>
            <a:r>
              <a:rPr lang="uk-UA" dirty="0" smtClean="0"/>
              <a:t>України</a:t>
            </a:r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432686" y="1817635"/>
            <a:ext cx="5329399" cy="2164946"/>
          </a:xfrm>
        </p:spPr>
        <p:txBody>
          <a:bodyPr/>
          <a:lstStyle/>
          <a:p>
            <a:pPr algn="just"/>
            <a:r>
              <a:rPr lang="uk-UA" sz="2800" dirty="0" smtClean="0"/>
              <a:t>В </a:t>
            </a:r>
            <a:r>
              <a:rPr lang="uk-UA" sz="2800" dirty="0" smtClean="0"/>
              <a:t>лютому-березні </a:t>
            </a:r>
            <a:r>
              <a:rPr lang="uk-UA" sz="2800" dirty="0" smtClean="0"/>
              <a:t>2020 року МХП </a:t>
            </a:r>
            <a:r>
              <a:rPr lang="uk-UA" sz="2800" dirty="0"/>
              <a:t>Еко </a:t>
            </a:r>
            <a:r>
              <a:rPr lang="uk-UA" sz="2800" dirty="0" err="1"/>
              <a:t>Енерджи</a:t>
            </a:r>
            <a:r>
              <a:rPr lang="uk-UA" sz="2800" dirty="0"/>
              <a:t> </a:t>
            </a:r>
            <a:r>
              <a:rPr lang="uk-UA" sz="2800" dirty="0" smtClean="0"/>
              <a:t>та </a:t>
            </a:r>
            <a:r>
              <a:rPr lang="uk-UA" sz="2800" u="sng" dirty="0" smtClean="0"/>
              <a:t>Біоенергетична </a:t>
            </a:r>
            <a:r>
              <a:rPr lang="uk-UA" sz="2800" u="sng" dirty="0"/>
              <a:t>асоціацією України </a:t>
            </a:r>
            <a:r>
              <a:rPr lang="uk-UA" sz="2800" u="sng" dirty="0" smtClean="0"/>
              <a:t>провели </a:t>
            </a:r>
            <a:r>
              <a:rPr lang="uk-UA" sz="2800" dirty="0"/>
              <a:t>спільне лабораторне дослідження з </a:t>
            </a:r>
            <a:r>
              <a:rPr lang="uk-UA" sz="2800" dirty="0"/>
              <a:t>оцінки потенціалу виходу біогазу з різних видів </a:t>
            </a:r>
            <a:r>
              <a:rPr lang="uk-UA" sz="2800" dirty="0" smtClean="0"/>
              <a:t>біомаси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0883" y="2238722"/>
            <a:ext cx="4106487" cy="3079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b="9302"/>
          <a:stretch/>
        </p:blipFill>
        <p:spPr>
          <a:xfrm>
            <a:off x="0" y="1651122"/>
            <a:ext cx="3230577" cy="4068034"/>
          </a:xfrm>
          <a:prstGeom prst="rect">
            <a:avLst/>
          </a:prstGeom>
        </p:spPr>
      </p:pic>
      <p:sp>
        <p:nvSpPr>
          <p:cNvPr id="11" name="Текст 1"/>
          <p:cNvSpPr>
            <a:spLocks noGrp="1"/>
          </p:cNvSpPr>
          <p:nvPr>
            <p:ph type="body" sz="quarter" idx="10"/>
          </p:nvPr>
        </p:nvSpPr>
        <p:spPr>
          <a:xfrm>
            <a:off x="9306811" y="6105553"/>
            <a:ext cx="2646891" cy="670531"/>
          </a:xfrm>
        </p:spPr>
        <p:txBody>
          <a:bodyPr/>
          <a:lstStyle/>
          <a:p>
            <a:r>
              <a:rPr lang="en-US" dirty="0" smtClean="0"/>
              <a:t>Batch-</a:t>
            </a:r>
            <a:r>
              <a:rPr lang="uk-UA" dirty="0" smtClean="0"/>
              <a:t>тести в лабораторії БАУ</a:t>
            </a:r>
            <a:endParaRPr lang="en-US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0"/>
          </p:nvPr>
        </p:nvSpPr>
        <p:spPr>
          <a:xfrm>
            <a:off x="291842" y="5991946"/>
            <a:ext cx="2646891" cy="670531"/>
          </a:xfrm>
        </p:spPr>
        <p:txBody>
          <a:bodyPr/>
          <a:lstStyle/>
          <a:p>
            <a:pPr algn="ctr"/>
            <a:r>
              <a:rPr lang="uk-UA" dirty="0" smtClean="0"/>
              <a:t>Спільна робота представників БАУ та МХП над дослідженням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80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90563" y="104775"/>
            <a:ext cx="10944225" cy="1009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altLang="en-US" sz="4800" smtClean="0">
                <a:solidFill>
                  <a:srgbClr val="00B050"/>
                </a:solidFill>
              </a:rPr>
              <a:t>МХП – «зелений» еколідер України</a:t>
            </a:r>
            <a:endParaRPr lang="en-US" altLang="en-US" sz="4800" smtClean="0">
              <a:solidFill>
                <a:srgbClr val="00B050"/>
              </a:solidFill>
            </a:endParaRPr>
          </a:p>
        </p:txBody>
      </p:sp>
      <p:pic>
        <p:nvPicPr>
          <p:cNvPr id="21507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9876" r="20586" b="6596"/>
          <a:stretch>
            <a:fillRect/>
          </a:stretch>
        </p:blipFill>
        <p:spPr bwMode="auto">
          <a:xfrm>
            <a:off x="5635460" y="793630"/>
            <a:ext cx="6518579" cy="29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r="13788" b="3017"/>
          <a:stretch>
            <a:fillRect/>
          </a:stretch>
        </p:blipFill>
        <p:spPr bwMode="auto">
          <a:xfrm>
            <a:off x="326067" y="931863"/>
            <a:ext cx="3416300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12" y="4069295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60650" y="411163"/>
            <a:ext cx="6646863" cy="9032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dirty="0" smtClean="0"/>
              <a:t>Все буде 100% </a:t>
            </a:r>
            <a:r>
              <a:rPr lang="en-US" sz="6000" dirty="0" smtClean="0"/>
              <a:t>RE</a:t>
            </a:r>
            <a:endParaRPr lang="en-US" sz="6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660650" y="5681663"/>
            <a:ext cx="7508875" cy="8270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 smtClean="0"/>
              <a:t>Інноваційна синергія</a:t>
            </a:r>
            <a:endParaRPr lang="en-US" sz="4400" dirty="0"/>
          </a:p>
        </p:txBody>
      </p:sp>
      <p:pic>
        <p:nvPicPr>
          <p:cNvPr id="1843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28822" r="-2975" b="20641"/>
          <a:stretch>
            <a:fillRect/>
          </a:stretch>
        </p:blipFill>
        <p:spPr bwMode="auto">
          <a:xfrm>
            <a:off x="2133600" y="1954213"/>
            <a:ext cx="100584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50" y="411163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4696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785019" y="4690539"/>
            <a:ext cx="7757321" cy="579438"/>
          </a:xfrm>
        </p:spPr>
        <p:txBody>
          <a:bodyPr/>
          <a:lstStyle/>
          <a:p>
            <a:r>
              <a:rPr lang="uk-UA" sz="2800" dirty="0" smtClean="0"/>
              <a:t>Голова правління ГС «</a:t>
            </a:r>
            <a:r>
              <a:rPr lang="en-US" sz="2800" dirty="0" smtClean="0"/>
              <a:t>Global 100% RE Ukraine</a:t>
            </a:r>
            <a:r>
              <a:rPr lang="uk-UA" sz="2800" dirty="0" smtClean="0"/>
              <a:t>»</a:t>
            </a:r>
            <a:endParaRPr lang="en-US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800100" y="5498088"/>
            <a:ext cx="5953125" cy="579438"/>
          </a:xfrm>
        </p:spPr>
        <p:txBody>
          <a:bodyPr/>
          <a:lstStyle/>
          <a:p>
            <a:r>
              <a:rPr lang="uk-UA" sz="2800" dirty="0" smtClean="0"/>
              <a:t>Заступник Голови правління МХП</a:t>
            </a:r>
            <a:endParaRPr lang="en-US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785019" y="3860634"/>
            <a:ext cx="5968206" cy="579063"/>
          </a:xfrm>
        </p:spPr>
        <p:txBody>
          <a:bodyPr/>
          <a:lstStyle/>
          <a:p>
            <a:r>
              <a:rPr lang="uk-UA" sz="3200" dirty="0" smtClean="0"/>
              <a:t>Олександр Домбровський</a:t>
            </a:r>
            <a:endParaRPr lang="en-US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00224" y="434097"/>
            <a:ext cx="85534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en-US" sz="4400" b="1" dirty="0">
                <a:solidFill>
                  <a:srgbClr val="002060"/>
                </a:solidFill>
                <a:latin typeface="+mj-lt"/>
              </a:rPr>
              <a:t>«Зелена» енергія, чисте довкілля, </a:t>
            </a:r>
            <a:r>
              <a:rPr lang="uk-UA" altLang="en-US" sz="4400" b="1" dirty="0" smtClean="0">
                <a:solidFill>
                  <a:srgbClr val="002060"/>
                </a:solidFill>
                <a:latin typeface="+mj-lt"/>
              </a:rPr>
              <a:t>органічна та якісна </a:t>
            </a:r>
            <a:r>
              <a:rPr lang="uk-UA" altLang="en-US" sz="4400" b="1" dirty="0">
                <a:solidFill>
                  <a:srgbClr val="002060"/>
                </a:solidFill>
                <a:latin typeface="+mj-lt"/>
              </a:rPr>
              <a:t>продукція – основа </a:t>
            </a:r>
            <a:r>
              <a:rPr lang="uk-UA" altLang="en-US" sz="4400" b="1" dirty="0" err="1">
                <a:solidFill>
                  <a:srgbClr val="002060"/>
                </a:solidFill>
                <a:latin typeface="+mj-lt"/>
              </a:rPr>
              <a:t>здоров</a:t>
            </a:r>
            <a:r>
              <a:rPr lang="en-US" altLang="en-US" sz="4400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uk-UA" altLang="en-US" sz="4400" b="1" dirty="0">
                <a:solidFill>
                  <a:srgbClr val="002060"/>
                </a:solidFill>
                <a:latin typeface="+mj-lt"/>
              </a:rPr>
              <a:t>я українців</a:t>
            </a:r>
            <a:endParaRPr lang="en-US" altLang="en-US" sz="4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125" y="4069295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118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2"/>
          <p:cNvSpPr>
            <a:spLocks noGrp="1"/>
          </p:cNvSpPr>
          <p:nvPr>
            <p:ph type="body" sz="quarter" idx="11"/>
          </p:nvPr>
        </p:nvSpPr>
        <p:spPr bwMode="auto">
          <a:xfrm>
            <a:off x="6255827" y="565300"/>
            <a:ext cx="5329447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uk-UA" altLang="en-US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МХП</a:t>
            </a:r>
            <a:r>
              <a:rPr lang="uk-UA" alt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– провідна міжнародна агропромислова компанія з головним офісом в Україні, яка спеціалізується на виробництві курятини і вирощуванні зернових, а також іншій сільськогосподарській діяльності  (виробництво </a:t>
            </a:r>
            <a:r>
              <a:rPr lang="uk-UA" alt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м'ясоковбасних</a:t>
            </a:r>
            <a:r>
              <a:rPr lang="uk-UA" alt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виробів та м'ясних продуктів, готових до вживання)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7"/>
          <p:cNvSpPr>
            <a:spLocks noChangeArrowheads="1"/>
          </p:cNvSpPr>
          <p:nvPr/>
        </p:nvSpPr>
        <p:spPr bwMode="auto">
          <a:xfrm>
            <a:off x="3956050" y="6410325"/>
            <a:ext cx="42640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uk-UA" altLang="ru-RU" sz="1333" i="1" dirty="0">
                <a:latin typeface="Roboto Slab" panose="020B0604020202020204" charset="0"/>
                <a:ea typeface="Roboto Slab" panose="020B0604020202020204" charset="0"/>
              </a:rPr>
              <a:t>Джерела: НАК “Нафтогаз України”, Держкомстат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7796550" y="2765424"/>
            <a:ext cx="417353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ru-RU" sz="2133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</a:rPr>
              <a:t>За роки незалежності Україна імпортувала з РФ</a:t>
            </a:r>
            <a:endParaRPr lang="en-US" altLang="ru-RU" sz="2133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</a:endParaRPr>
          </a:p>
          <a:p>
            <a:pPr algn="ctr">
              <a:defRPr/>
            </a:pPr>
            <a:r>
              <a:rPr lang="uk-UA" altLang="ru-RU" sz="2133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</a:rPr>
              <a:t> більше </a:t>
            </a:r>
            <a:r>
              <a:rPr lang="uk-UA" altLang="ru-RU" sz="2133" b="1" u="sng" dirty="0">
                <a:solidFill>
                  <a:srgbClr val="FA311C"/>
                </a:solidFill>
                <a:latin typeface="Roboto Slab" panose="020B0604020202020204" charset="0"/>
                <a:ea typeface="Roboto Slab" panose="020B0604020202020204" charset="0"/>
              </a:rPr>
              <a:t>1 трлн куб. м</a:t>
            </a:r>
            <a:r>
              <a:rPr lang="uk-UA" altLang="ru-RU" sz="2133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</a:rPr>
              <a:t> природного газу</a:t>
            </a:r>
            <a:endParaRPr lang="en-US" altLang="ru-RU" sz="2133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</a:endParaRPr>
          </a:p>
          <a:p>
            <a:pPr algn="ctr">
              <a:defRPr/>
            </a:pPr>
            <a:endParaRPr lang="en-US" sz="1400" i="1" dirty="0">
              <a:latin typeface="Roboto Slab" panose="020B0604020202020204" charset="0"/>
              <a:ea typeface="Roboto Slab" panose="020B0604020202020204" charset="0"/>
            </a:endParaRPr>
          </a:p>
          <a:p>
            <a:pPr algn="ctr">
              <a:defRPr/>
            </a:pPr>
            <a:r>
              <a:rPr lang="ru-RU" sz="1400" i="1" dirty="0" err="1">
                <a:latin typeface="Roboto Slab" panose="020B0604020202020204" charset="0"/>
                <a:ea typeface="Roboto Slab" panose="020B0604020202020204" charset="0"/>
              </a:rPr>
              <a:t>Імпорт</a:t>
            </a:r>
            <a:r>
              <a:rPr lang="ru-RU" sz="1400" i="1" dirty="0">
                <a:latin typeface="Roboto Slab" panose="020B0604020202020204" charset="0"/>
                <a:ea typeface="Roboto Slab" panose="020B0604020202020204" charset="0"/>
              </a:rPr>
              <a:t> газу з </a:t>
            </a:r>
            <a:r>
              <a:rPr lang="ru-RU" sz="1400" i="1" dirty="0" err="1">
                <a:latin typeface="Roboto Slab" panose="020B0604020202020204" charset="0"/>
                <a:ea typeface="Roboto Slab" panose="020B0604020202020204" charset="0"/>
              </a:rPr>
              <a:t>Росії</a:t>
            </a:r>
            <a:r>
              <a:rPr lang="ru-RU" sz="1400" i="1" dirty="0">
                <a:latin typeface="Roboto Slab" panose="020B0604020202020204" charset="0"/>
                <a:ea typeface="Roboto Slab" panose="020B0604020202020204" charset="0"/>
              </a:rPr>
              <a:t> за контрактом </a:t>
            </a:r>
            <a:r>
              <a:rPr lang="ru-RU" sz="1400" i="1" dirty="0" err="1">
                <a:latin typeface="Roboto Slab" panose="020B0604020202020204" charset="0"/>
                <a:ea typeface="Roboto Slab" panose="020B0604020202020204" charset="0"/>
              </a:rPr>
              <a:t>Нафтогазу</a:t>
            </a:r>
            <a:r>
              <a:rPr lang="ru-RU" sz="1400" i="1" dirty="0">
                <a:latin typeface="Roboto Slab" panose="020B0604020202020204" charset="0"/>
                <a:ea typeface="Roboto Slab" panose="020B0604020202020204" charset="0"/>
              </a:rPr>
              <a:t> і Газпрому</a:t>
            </a:r>
            <a:endParaRPr lang="en-US" sz="1400" i="1" dirty="0">
              <a:latin typeface="Roboto Slab" panose="020B0604020202020204" charset="0"/>
              <a:ea typeface="Roboto Slab" panose="020B0604020202020204" charset="0"/>
            </a:endParaRPr>
          </a:p>
          <a:p>
            <a:pPr algn="ctr">
              <a:defRPr/>
            </a:pPr>
            <a:r>
              <a:rPr lang="ru-RU" sz="1400" i="1" dirty="0"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lang="ru-RU" sz="1400" i="1" dirty="0" err="1">
                <a:latin typeface="Roboto Slab" panose="020B0604020202020204" charset="0"/>
                <a:ea typeface="Roboto Slab" panose="020B0604020202020204" charset="0"/>
              </a:rPr>
              <a:t>було</a:t>
            </a:r>
            <a:r>
              <a:rPr lang="ru-RU" sz="1400" i="1" dirty="0"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lang="ru-RU" sz="1400" i="1" dirty="0" err="1">
                <a:latin typeface="Roboto Slab" panose="020B0604020202020204" charset="0"/>
                <a:ea typeface="Roboto Slab" panose="020B0604020202020204" charset="0"/>
              </a:rPr>
              <a:t>припинено</a:t>
            </a:r>
            <a:r>
              <a:rPr lang="ru-RU" sz="1400" i="1" dirty="0">
                <a:latin typeface="Roboto Slab" panose="020B0604020202020204" charset="0"/>
                <a:ea typeface="Roboto Slab" panose="020B0604020202020204" charset="0"/>
              </a:rPr>
              <a:t> 25 листопада 2015 року</a:t>
            </a:r>
            <a:endParaRPr lang="uk-UA" altLang="ru-RU" sz="1400" b="1" i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graphicFrame>
        <p:nvGraphicFramePr>
          <p:cNvPr id="1434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593668"/>
              </p:ext>
            </p:extLst>
          </p:nvPr>
        </p:nvGraphicFramePr>
        <p:xfrm>
          <a:off x="100012" y="1890712"/>
          <a:ext cx="7635875" cy="401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Диаграмма" r:id="rId3" imgW="7645047" imgH="4023709" progId="Excel.Chart.8">
                  <p:embed/>
                </p:oleObj>
              </mc:Choice>
              <mc:Fallback>
                <p:oleObj name="Диаграмма" r:id="rId3" imgW="7645047" imgH="4023709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" y="1890712"/>
                        <a:ext cx="7635875" cy="401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WordArt 9"/>
          <p:cNvSpPr>
            <a:spLocks noChangeArrowheads="1" noChangeShapeType="1" noTextEdit="1"/>
          </p:cNvSpPr>
          <p:nvPr/>
        </p:nvSpPr>
        <p:spPr bwMode="auto">
          <a:xfrm>
            <a:off x="794080" y="3804728"/>
            <a:ext cx="6454775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oboto Slab"/>
              </a:rPr>
              <a:t>1991-2015 роки&gt;100 млрд $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Roboto Slab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122004"/>
              </p:ext>
            </p:extLst>
          </p:nvPr>
        </p:nvGraphicFramePr>
        <p:xfrm>
          <a:off x="6676175" y="1171575"/>
          <a:ext cx="3606464" cy="3740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343" name="Google Shape;70;p12"/>
          <p:cNvSpPr txBox="1">
            <a:spLocks/>
          </p:cNvSpPr>
          <p:nvPr/>
        </p:nvSpPr>
        <p:spPr bwMode="auto">
          <a:xfrm>
            <a:off x="-248444" y="216456"/>
            <a:ext cx="1267301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1"/>
              </a:buClr>
              <a:buSzPts val="5800"/>
              <a:buFont typeface="Roboto Slab" charset="0"/>
              <a:buNone/>
            </a:pPr>
            <a:r>
              <a:rPr lang="uk-UA" altLang="en-US" sz="3200" b="1" dirty="0">
                <a:solidFill>
                  <a:srgbClr val="002060"/>
                </a:solidFill>
                <a:latin typeface="Roboto Slab" charset="0"/>
                <a:cs typeface="Roboto Slab" charset="0"/>
                <a:sym typeface="Roboto Slab" charset="0"/>
              </a:rPr>
              <a:t>Ціна енергетичної </a:t>
            </a:r>
            <a:r>
              <a:rPr lang="uk-UA" altLang="en-US" sz="3200" b="1" dirty="0" smtClean="0">
                <a:solidFill>
                  <a:srgbClr val="002060"/>
                </a:solidFill>
                <a:latin typeface="Roboto Slab" charset="0"/>
                <a:cs typeface="Roboto Slab" charset="0"/>
                <a:sym typeface="Roboto Slab" charset="0"/>
              </a:rPr>
              <a:t>незалежності – підкреслює</a:t>
            </a:r>
          </a:p>
          <a:p>
            <a:pPr algn="ctr">
              <a:buClr>
                <a:schemeClr val="accent1"/>
              </a:buClr>
              <a:buSzPts val="5800"/>
              <a:buFont typeface="Roboto Slab" charset="0"/>
              <a:buNone/>
            </a:pPr>
            <a:r>
              <a:rPr lang="uk-UA" altLang="en-US" sz="3200" b="1" dirty="0" smtClean="0">
                <a:solidFill>
                  <a:srgbClr val="002060"/>
                </a:solidFill>
                <a:latin typeface="Roboto Slab" charset="0"/>
                <a:cs typeface="Roboto Slab" charset="0"/>
                <a:sym typeface="Roboto Slab" charset="0"/>
              </a:rPr>
              <a:t>актуальність тематики відновлюваних газів</a:t>
            </a:r>
            <a:endParaRPr lang="en-US" altLang="en-US" sz="3200" b="1" dirty="0">
              <a:solidFill>
                <a:srgbClr val="002060"/>
              </a:solidFill>
              <a:latin typeface="Roboto Slab" charset="0"/>
              <a:cs typeface="Roboto Slab" charset="0"/>
              <a:sym typeface="Roboto Slab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80" y="217319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787452" y="4135772"/>
            <a:ext cx="3387733" cy="903287"/>
          </a:xfrm>
        </p:spPr>
        <p:txBody>
          <a:bodyPr/>
          <a:lstStyle/>
          <a:p>
            <a:r>
              <a:rPr lang="uk-UA" sz="2400" dirty="0" smtClean="0"/>
              <a:t>«Зелений» водень</a:t>
            </a:r>
            <a:endParaRPr lang="en-US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8554" y="298374"/>
            <a:ext cx="6645627" cy="903287"/>
          </a:xfrm>
        </p:spPr>
        <p:txBody>
          <a:bodyPr/>
          <a:lstStyle/>
          <a:p>
            <a:pPr algn="ctr"/>
            <a:r>
              <a:rPr lang="en-US" sz="3200" dirty="0" smtClean="0"/>
              <a:t>Innovation agenda </a:t>
            </a:r>
            <a:r>
              <a:rPr lang="uk-UA" sz="3200" dirty="0" smtClean="0"/>
              <a:t>МХП з напряму відновлюваних газів</a:t>
            </a:r>
            <a:endParaRPr lang="en-US" sz="3200" dirty="0"/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0"/>
          </p:nvPr>
        </p:nvSpPr>
        <p:spPr>
          <a:xfrm>
            <a:off x="9324181" y="1646011"/>
            <a:ext cx="1727200" cy="903287"/>
          </a:xfrm>
        </p:spPr>
        <p:txBody>
          <a:bodyPr/>
          <a:lstStyle/>
          <a:p>
            <a:r>
              <a:rPr lang="uk-UA" sz="2400" dirty="0" err="1" smtClean="0"/>
              <a:t>Біометан</a:t>
            </a:r>
            <a:endParaRPr lang="en-US" sz="2400" dirty="0"/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0"/>
          </p:nvPr>
        </p:nvSpPr>
        <p:spPr>
          <a:xfrm>
            <a:off x="787452" y="1554688"/>
            <a:ext cx="2663114" cy="903287"/>
          </a:xfrm>
        </p:spPr>
        <p:txBody>
          <a:bodyPr/>
          <a:lstStyle/>
          <a:p>
            <a:pPr algn="ctr"/>
            <a:r>
              <a:rPr lang="uk-UA" sz="2400" dirty="0" smtClean="0"/>
              <a:t>Новітні біогазові технології</a:t>
            </a:r>
            <a:endParaRPr lang="en-US" sz="2400" dirty="0"/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10"/>
          </p:nvPr>
        </p:nvSpPr>
        <p:spPr>
          <a:xfrm>
            <a:off x="9239161" y="4236272"/>
            <a:ext cx="2675162" cy="903287"/>
          </a:xfrm>
        </p:spPr>
        <p:txBody>
          <a:bodyPr/>
          <a:lstStyle/>
          <a:p>
            <a:r>
              <a:rPr lang="uk-UA" sz="2400" dirty="0" smtClean="0"/>
              <a:t>«Зелений» СО2</a:t>
            </a:r>
            <a:endParaRPr lang="en-US" sz="2400" dirty="0"/>
          </a:p>
        </p:txBody>
      </p:sp>
      <p:sp>
        <p:nvSpPr>
          <p:cNvPr id="11" name="Текст 1"/>
          <p:cNvSpPr>
            <a:spLocks noGrp="1"/>
          </p:cNvSpPr>
          <p:nvPr>
            <p:ph type="body" sz="quarter" idx="10"/>
          </p:nvPr>
        </p:nvSpPr>
        <p:spPr>
          <a:xfrm>
            <a:off x="4669810" y="4220253"/>
            <a:ext cx="2858176" cy="903287"/>
          </a:xfrm>
        </p:spPr>
        <p:txBody>
          <a:bodyPr/>
          <a:lstStyle/>
          <a:p>
            <a:pPr algn="ctr"/>
            <a:r>
              <a:rPr lang="uk-UA" sz="2400" dirty="0" smtClean="0"/>
              <a:t>Інтеграція еко- та </a:t>
            </a:r>
            <a:r>
              <a:rPr lang="uk-UA" sz="2400" dirty="0" err="1" smtClean="0"/>
              <a:t>енергоінноваційних</a:t>
            </a:r>
            <a:r>
              <a:rPr lang="uk-UA" sz="2400" dirty="0" smtClean="0"/>
              <a:t> технологій</a:t>
            </a:r>
            <a:endParaRPr lang="en-US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8" b="3177"/>
          <a:stretch/>
        </p:blipFill>
        <p:spPr>
          <a:xfrm>
            <a:off x="4402698" y="2166665"/>
            <a:ext cx="3197338" cy="1970543"/>
          </a:xfrm>
          <a:prstGeom prst="rect">
            <a:avLst/>
          </a:prstGeom>
        </p:spPr>
      </p:pic>
      <p:sp>
        <p:nvSpPr>
          <p:cNvPr id="13" name="Текст 1"/>
          <p:cNvSpPr>
            <a:spLocks noGrp="1"/>
          </p:cNvSpPr>
          <p:nvPr>
            <p:ph type="body" sz="quarter" idx="10"/>
          </p:nvPr>
        </p:nvSpPr>
        <p:spPr>
          <a:xfrm>
            <a:off x="4130894" y="1646011"/>
            <a:ext cx="3740945" cy="903287"/>
          </a:xfrm>
        </p:spPr>
        <p:txBody>
          <a:bodyPr/>
          <a:lstStyle/>
          <a:p>
            <a:pPr algn="ctr"/>
            <a:r>
              <a:rPr lang="en-US" sz="2400" dirty="0" smtClean="0"/>
              <a:t>Research and Innovation</a:t>
            </a:r>
            <a:endParaRPr lang="en-US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1"/>
          <a:stretch/>
        </p:blipFill>
        <p:spPr>
          <a:xfrm>
            <a:off x="579041" y="4587416"/>
            <a:ext cx="3065110" cy="1941803"/>
          </a:xfrm>
          <a:prstGeom prst="rect">
            <a:avLst/>
          </a:prstGeom>
        </p:spPr>
      </p:pic>
      <p:pic>
        <p:nvPicPr>
          <p:cNvPr id="31746" name="Picture 2" descr="Навчально-Методична Лабораторія — Інтеграція. Як? Навіщо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2" y="5382382"/>
            <a:ext cx="3112566" cy="13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t="43592" r="54374" b="26652"/>
          <a:stretch/>
        </p:blipFill>
        <p:spPr>
          <a:xfrm>
            <a:off x="1043796" y="2338997"/>
            <a:ext cx="1993664" cy="1751193"/>
          </a:xfrm>
          <a:prstGeom prst="rect">
            <a:avLst/>
          </a:prstGeom>
        </p:spPr>
      </p:pic>
      <p:pic>
        <p:nvPicPr>
          <p:cNvPr id="31748" name="Picture 4" descr="Биометан и водород создадут два миллиона рабочих мест до 2050 года |  ЭНЕРГОСМИ.РУ | Яндекс Дзе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91" y="2166665"/>
            <a:ext cx="3458021" cy="192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81" y="4803694"/>
            <a:ext cx="2257134" cy="125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18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8554" y="298374"/>
            <a:ext cx="6724238" cy="903287"/>
          </a:xfrm>
        </p:spPr>
        <p:txBody>
          <a:bodyPr/>
          <a:lstStyle/>
          <a:p>
            <a:pPr algn="ctr"/>
            <a:r>
              <a:rPr lang="uk-UA" sz="3600" b="1" dirty="0"/>
              <a:t>«</a:t>
            </a:r>
            <a:r>
              <a:rPr lang="uk-UA" sz="3200" b="1" dirty="0"/>
              <a:t>Покоління» використання </a:t>
            </a:r>
            <a:r>
              <a:rPr lang="uk-UA" sz="3200" b="1" dirty="0" err="1"/>
              <a:t>біогазових</a:t>
            </a:r>
            <a:r>
              <a:rPr lang="uk-UA" sz="3200" b="1" dirty="0"/>
              <a:t> технологій </a:t>
            </a:r>
          </a:p>
          <a:p>
            <a:pPr algn="ctr"/>
            <a:endParaRPr lang="en-US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245513-4DE1-461E-96A6-5FD4AB4B286F}"/>
              </a:ext>
            </a:extLst>
          </p:cNvPr>
          <p:cNvSpPr/>
          <p:nvPr/>
        </p:nvSpPr>
        <p:spPr>
          <a:xfrm>
            <a:off x="131258" y="1897858"/>
            <a:ext cx="11591363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rgbClr val="FF0000"/>
                </a:solidFill>
                <a:latin typeface="+mj-lt"/>
              </a:rPr>
              <a:t>Біогаз 1.0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: утилізація відходів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rgbClr val="FF0000"/>
                </a:solidFill>
                <a:latin typeface="+mj-lt"/>
              </a:rPr>
              <a:t>Біогаз 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</a:rPr>
              <a:t>2.0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: утилізація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відходів + 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чиста енергія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rgbClr val="FF0000"/>
                </a:solidFill>
                <a:latin typeface="+mj-lt"/>
              </a:rPr>
              <a:t>Біогаз 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</a:rPr>
              <a:t>3.0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: утилізація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відходів + чиста енергія + </a:t>
            </a:r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(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органічні 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добрива</a:t>
            </a:r>
            <a:r>
              <a:rPr lang="en-US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+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скорочення викидів парникових 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газів)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rgbClr val="FF0000"/>
                </a:solidFill>
                <a:latin typeface="+mj-lt"/>
              </a:rPr>
              <a:t>Біогаз 4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</a:rPr>
              <a:t>.0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:утилізація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відходів + чиста енергія + органічні добрива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+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скорочення викидів парникових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газів + </a:t>
            </a:r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(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виробництво СО2 та </a:t>
            </a:r>
            <a:r>
              <a:rPr lang="uk-UA" sz="2800" b="1" i="1" u="sng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біометану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rgbClr val="FF0000"/>
                </a:solidFill>
                <a:latin typeface="+mj-lt"/>
              </a:rPr>
              <a:t>Біогаз 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</a:rPr>
              <a:t>5.0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:утилізація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відходів + чиста енергія + органічні добрива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+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скорочення викидів парникових газів + виробництво СО2 та 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біометан</a:t>
            </a:r>
            <a:r>
              <a:rPr lang="uk-UA" sz="2800" b="1" u="sng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у</a:t>
            </a:r>
            <a:r>
              <a:rPr lang="uk-UA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uk-UA" sz="2800" b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+ 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(інтеграція технологій «зеленого» водню)</a:t>
            </a:r>
            <a:endParaRPr lang="uk-UA" sz="4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4" y="192828"/>
            <a:ext cx="1533640" cy="13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6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695700" y="2971800"/>
            <a:ext cx="4610100" cy="3143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3" b="33708"/>
          <a:stretch/>
        </p:blipFill>
        <p:spPr>
          <a:xfrm>
            <a:off x="3571876" y="1495425"/>
            <a:ext cx="4857750" cy="14763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29174" y="2948220"/>
            <a:ext cx="3619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БІОГАЗОВИЙ РЕАКТОР</a:t>
            </a:r>
            <a:endParaRPr lang="en-US" sz="2800" u="sng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5337" y="3528358"/>
            <a:ext cx="3110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Анаеробне зброджування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25337" y="3978474"/>
            <a:ext cx="3478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Мезофільні</a:t>
            </a:r>
            <a:r>
              <a:rPr lang="uk-UA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 умови (</a:t>
            </a:r>
            <a:r>
              <a:rPr lang="en-US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t≈40-45 C)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25337" y="4389956"/>
            <a:ext cx="4027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Період зброджування – 30-40 днів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9646" y="4862038"/>
            <a:ext cx="36887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Складний процес біологічного </a:t>
            </a:r>
          </a:p>
          <a:p>
            <a:r>
              <a:rPr lang="uk-UA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розкладу знищує патогенну </a:t>
            </a:r>
          </a:p>
          <a:p>
            <a:r>
              <a:rPr lang="uk-UA" sz="2000" b="1" dirty="0">
                <a:solidFill>
                  <a:srgbClr val="002060"/>
                </a:solidFill>
                <a:ea typeface="Calibri" panose="020F0502020204030204" pitchFamily="34" charset="0"/>
              </a:rPr>
              <a:t>м</a:t>
            </a:r>
            <a:r>
              <a:rPr lang="uk-UA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ікрофлору та насіння бур</a:t>
            </a:r>
            <a:r>
              <a:rPr lang="en-US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’</a:t>
            </a:r>
            <a:r>
              <a:rPr lang="uk-UA" sz="2000" b="1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янів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69" y="3578691"/>
            <a:ext cx="304007" cy="2994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69" y="4030534"/>
            <a:ext cx="304007" cy="2994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40" y="4471227"/>
            <a:ext cx="304007" cy="2994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25" y="5121399"/>
            <a:ext cx="304007" cy="2994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8"/>
          <a:stretch/>
        </p:blipFill>
        <p:spPr>
          <a:xfrm>
            <a:off x="8647111" y="5435155"/>
            <a:ext cx="902332" cy="81102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8429624" y="6273225"/>
            <a:ext cx="3617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u="sng" dirty="0" smtClean="0">
                <a:solidFill>
                  <a:srgbClr val="FF0000"/>
                </a:solidFill>
                <a:ea typeface="Calibri" panose="020F0502020204030204" pitchFamily="34" charset="0"/>
              </a:rPr>
              <a:t>Відсутня патогенна мікрофлора та </a:t>
            </a:r>
          </a:p>
          <a:p>
            <a:pPr algn="ctr"/>
            <a:r>
              <a:rPr lang="uk-UA" sz="1600" b="1" u="sng" dirty="0" smtClean="0">
                <a:solidFill>
                  <a:srgbClr val="FF0000"/>
                </a:solidFill>
                <a:ea typeface="Calibri" panose="020F0502020204030204" pitchFamily="34" charset="0"/>
              </a:rPr>
              <a:t>насіння бур</a:t>
            </a:r>
            <a:r>
              <a:rPr lang="en-US" sz="1600" b="1" u="sng" dirty="0" smtClean="0">
                <a:solidFill>
                  <a:srgbClr val="FF0000"/>
                </a:solidFill>
                <a:ea typeface="Calibri" panose="020F0502020204030204" pitchFamily="34" charset="0"/>
              </a:rPr>
              <a:t>’</a:t>
            </a:r>
            <a:r>
              <a:rPr lang="uk-UA" sz="1600" b="1" u="sng" dirty="0" err="1" smtClean="0">
                <a:solidFill>
                  <a:srgbClr val="FF0000"/>
                </a:solidFill>
                <a:ea typeface="Calibri" panose="020F0502020204030204" pitchFamily="34" charset="0"/>
              </a:rPr>
              <a:t>янів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9"/>
          <a:stretch/>
        </p:blipFill>
        <p:spPr>
          <a:xfrm>
            <a:off x="10403888" y="5427525"/>
            <a:ext cx="1434076" cy="82628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424906" y="5007599"/>
            <a:ext cx="1673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rgbClr val="00B050"/>
                </a:solidFill>
              </a:rPr>
              <a:t>Рідка фракція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194550" y="5007599"/>
            <a:ext cx="1852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rgbClr val="00B050"/>
                </a:solidFill>
              </a:rPr>
              <a:t>Тверда фракція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240599" y="2255721"/>
            <a:ext cx="2951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B050"/>
                </a:solidFill>
                <a:ea typeface="Calibri" panose="020F0502020204030204" pitchFamily="34" charset="0"/>
              </a:rPr>
              <a:t>«Зелена» енергія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658" y="1696395"/>
            <a:ext cx="321536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accent2">
                    <a:lumMod val="25000"/>
                  </a:schemeClr>
                </a:solidFill>
                <a:ea typeface="Calibri" panose="020F0502020204030204" pitchFamily="34" charset="0"/>
              </a:rPr>
              <a:t>«Сира» органіка:</a:t>
            </a:r>
          </a:p>
          <a:p>
            <a:r>
              <a:rPr lang="uk-UA" sz="2000" b="1" dirty="0" smtClean="0">
                <a:solidFill>
                  <a:schemeClr val="accent2">
                    <a:lumMod val="25000"/>
                  </a:schemeClr>
                </a:solidFill>
                <a:ea typeface="Calibri" panose="020F0502020204030204" pitchFamily="34" charset="0"/>
              </a:rPr>
              <a:t>Курячий послід, </a:t>
            </a:r>
          </a:p>
          <a:p>
            <a:r>
              <a:rPr lang="uk-UA" sz="2000" b="1" dirty="0" smtClean="0">
                <a:solidFill>
                  <a:schemeClr val="accent2">
                    <a:lumMod val="25000"/>
                  </a:schemeClr>
                </a:solidFill>
                <a:ea typeface="Calibri" panose="020F0502020204030204" pitchFamily="34" charset="0"/>
              </a:rPr>
              <a:t>гній ВРХ, </a:t>
            </a:r>
          </a:p>
          <a:p>
            <a:r>
              <a:rPr lang="uk-UA" sz="2000" b="1" dirty="0" smtClean="0">
                <a:solidFill>
                  <a:schemeClr val="accent2">
                    <a:lumMod val="25000"/>
                  </a:schemeClr>
                </a:solidFill>
                <a:ea typeface="Calibri" panose="020F0502020204030204" pitchFamily="34" charset="0"/>
              </a:rPr>
              <a:t>відходи та залишки</a:t>
            </a:r>
          </a:p>
          <a:p>
            <a:r>
              <a:rPr lang="uk-UA" sz="2000" b="1" dirty="0" smtClean="0">
                <a:solidFill>
                  <a:schemeClr val="accent2">
                    <a:lumMod val="25000"/>
                  </a:schemeClr>
                </a:solidFill>
                <a:ea typeface="Calibri" panose="020F0502020204030204" pitchFamily="34" charset="0"/>
              </a:rPr>
              <a:t>рослинництва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5" y="3635057"/>
            <a:ext cx="2548015" cy="148634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20667"/>
          <a:stretch/>
        </p:blipFill>
        <p:spPr>
          <a:xfrm>
            <a:off x="326934" y="5280645"/>
            <a:ext cx="2393826" cy="1388419"/>
          </a:xfrm>
          <a:prstGeom prst="rect">
            <a:avLst/>
          </a:prstGeom>
        </p:spPr>
      </p:pic>
      <p:sp>
        <p:nvSpPr>
          <p:cNvPr id="34" name="Стрелка вправо 33"/>
          <p:cNvSpPr/>
          <p:nvPr/>
        </p:nvSpPr>
        <p:spPr>
          <a:xfrm>
            <a:off x="2552700" y="2572570"/>
            <a:ext cx="1019176" cy="53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Стрелка вправо 34"/>
          <p:cNvSpPr/>
          <p:nvPr/>
        </p:nvSpPr>
        <p:spPr>
          <a:xfrm>
            <a:off x="8343486" y="4408943"/>
            <a:ext cx="1019176" cy="53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Текст 3"/>
          <p:cNvSpPr>
            <a:spLocks noGrp="1"/>
          </p:cNvSpPr>
          <p:nvPr>
            <p:ph type="body" sz="quarter" idx="12"/>
          </p:nvPr>
        </p:nvSpPr>
        <p:spPr>
          <a:xfrm>
            <a:off x="2394357" y="489662"/>
            <a:ext cx="7526555" cy="903287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latin typeface="+mn-lt"/>
              </a:rPr>
              <a:t>Схема роботи </a:t>
            </a:r>
            <a:r>
              <a:rPr lang="uk-UA" sz="3200" b="1" dirty="0" err="1" smtClean="0">
                <a:latin typeface="+mn-lt"/>
              </a:rPr>
              <a:t>біогазових</a:t>
            </a:r>
            <a:r>
              <a:rPr lang="uk-UA" sz="3200" b="1" dirty="0" smtClean="0">
                <a:latin typeface="+mn-lt"/>
              </a:rPr>
              <a:t> установок 3.0</a:t>
            </a:r>
            <a:endParaRPr lang="uk-UA" sz="3200" b="1" dirty="0">
              <a:latin typeface="+mn-lt"/>
            </a:endParaRPr>
          </a:p>
          <a:p>
            <a:pPr algn="ctr"/>
            <a:endParaRPr lang="ru-RU" sz="2800" b="1" dirty="0">
              <a:latin typeface="+mn-lt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8305800" y="2277801"/>
            <a:ext cx="1019176" cy="53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Стрелка вправо 35"/>
          <p:cNvSpPr/>
          <p:nvPr/>
        </p:nvSpPr>
        <p:spPr>
          <a:xfrm>
            <a:off x="8335668" y="3364343"/>
            <a:ext cx="1019176" cy="53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Прямоугольник 37"/>
          <p:cNvSpPr/>
          <p:nvPr/>
        </p:nvSpPr>
        <p:spPr>
          <a:xfrm>
            <a:off x="9324976" y="4142083"/>
            <a:ext cx="2951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B050"/>
                </a:solidFill>
                <a:ea typeface="Calibri" panose="020F0502020204030204" pitchFamily="34" charset="0"/>
              </a:rPr>
              <a:t>«Чисті» органічні</a:t>
            </a:r>
          </a:p>
          <a:p>
            <a:pPr algn="ctr"/>
            <a:r>
              <a:rPr lang="uk-UA" sz="2800" b="1" u="sng" dirty="0" smtClean="0">
                <a:solidFill>
                  <a:srgbClr val="00B050"/>
                </a:solidFill>
                <a:ea typeface="Calibri" panose="020F0502020204030204" pitchFamily="34" charset="0"/>
              </a:rPr>
              <a:t>добрива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221831" y="3077970"/>
            <a:ext cx="2951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B050"/>
                </a:solidFill>
                <a:ea typeface="Calibri" panose="020F0502020204030204" pitchFamily="34" charset="0"/>
              </a:rPr>
              <a:t>Скорочення</a:t>
            </a:r>
          </a:p>
          <a:p>
            <a:pPr algn="ctr"/>
            <a:r>
              <a:rPr lang="uk-UA" sz="2800" b="1" u="sng" dirty="0">
                <a:solidFill>
                  <a:srgbClr val="00B050"/>
                </a:solidFill>
                <a:ea typeface="Calibri" panose="020F0502020204030204" pitchFamily="34" charset="0"/>
              </a:rPr>
              <a:t>в</a:t>
            </a:r>
            <a:r>
              <a:rPr lang="uk-UA" sz="2800" b="1" u="sng" dirty="0" smtClean="0">
                <a:solidFill>
                  <a:srgbClr val="00B050"/>
                </a:solidFill>
                <a:ea typeface="Calibri" panose="020F0502020204030204" pitchFamily="34" charset="0"/>
              </a:rPr>
              <a:t>икидів СО2</a:t>
            </a:r>
          </a:p>
        </p:txBody>
      </p:sp>
    </p:spTree>
    <p:extLst>
      <p:ext uri="{BB962C8B-B14F-4D97-AF65-F5344CB8AC3E}">
        <p14:creationId xmlns:p14="http://schemas.microsoft.com/office/powerpoint/2010/main" val="266521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2538412" y="634000"/>
            <a:ext cx="7838040" cy="824333"/>
          </a:xfrm>
        </p:spPr>
        <p:txBody>
          <a:bodyPr/>
          <a:lstStyle/>
          <a:p>
            <a:pPr algn="ctr"/>
            <a:r>
              <a:rPr lang="uk-UA" sz="4000" b="1" dirty="0" smtClean="0"/>
              <a:t>Біогазові проекти МХП</a:t>
            </a:r>
            <a:r>
              <a:rPr lang="en-US" sz="4000" b="1" dirty="0" smtClean="0"/>
              <a:t>:</a:t>
            </a:r>
            <a:endParaRPr lang="uk-UA" sz="4000" b="1" dirty="0"/>
          </a:p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44460" y="2211845"/>
            <a:ext cx="9730596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3200" b="1" dirty="0" err="1" smtClean="0">
                <a:solidFill>
                  <a:srgbClr val="003A5D"/>
                </a:solidFill>
              </a:rPr>
              <a:t>Біогазовий</a:t>
            </a:r>
            <a:r>
              <a:rPr lang="uk-UA" sz="3200" b="1" dirty="0" smtClean="0">
                <a:solidFill>
                  <a:srgbClr val="003A5D"/>
                </a:solidFill>
              </a:rPr>
              <a:t> </a:t>
            </a:r>
            <a:r>
              <a:rPr lang="uk-UA" sz="3200" b="1" dirty="0">
                <a:solidFill>
                  <a:srgbClr val="003A5D"/>
                </a:solidFill>
              </a:rPr>
              <a:t>комплекс ПрАТ «Оріль-Лідер» 5,5 </a:t>
            </a:r>
            <a:r>
              <a:rPr lang="uk-UA" sz="3200" b="1" dirty="0" err="1">
                <a:solidFill>
                  <a:srgbClr val="003A5D"/>
                </a:solidFill>
              </a:rPr>
              <a:t>МВт</a:t>
            </a:r>
            <a:r>
              <a:rPr lang="uk-UA" sz="3200" b="1" dirty="0">
                <a:solidFill>
                  <a:srgbClr val="003A5D"/>
                </a:solidFill>
              </a:rPr>
              <a:t> </a:t>
            </a:r>
            <a:r>
              <a:rPr lang="uk-UA" sz="3200" b="1" dirty="0" smtClean="0">
                <a:solidFill>
                  <a:srgbClr val="003A5D"/>
                </a:solidFill>
              </a:rPr>
              <a:t>(введено в експлуатацію в 2013)</a:t>
            </a:r>
          </a:p>
          <a:p>
            <a:pPr lvl="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uk-UA" sz="3200" b="1" dirty="0">
              <a:solidFill>
                <a:srgbClr val="003A5D"/>
              </a:solidFill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003A5D"/>
                </a:solidFill>
              </a:rPr>
              <a:t>ВП «Біогаз Ладижин» ТОВ «Вінницька птахофабрика» </a:t>
            </a:r>
            <a:r>
              <a:rPr lang="uk-UA" sz="3200" dirty="0">
                <a:solidFill>
                  <a:srgbClr val="003A5D"/>
                </a:solidFill>
              </a:rPr>
              <a:t>встановленою потужністю </a:t>
            </a:r>
            <a:r>
              <a:rPr lang="uk-UA" sz="3200" b="1" dirty="0" smtClean="0">
                <a:solidFill>
                  <a:srgbClr val="003A5D"/>
                </a:solidFill>
              </a:rPr>
              <a:t>12</a:t>
            </a:r>
            <a:r>
              <a:rPr lang="uk-UA" sz="3200" b="1" dirty="0" smtClean="0">
                <a:solidFill>
                  <a:srgbClr val="003A5D"/>
                </a:solidFill>
              </a:rPr>
              <a:t> </a:t>
            </a:r>
            <a:r>
              <a:rPr lang="uk-UA" sz="3200" b="1" dirty="0" err="1" smtClean="0">
                <a:solidFill>
                  <a:srgbClr val="003A5D"/>
                </a:solidFill>
              </a:rPr>
              <a:t>МВт</a:t>
            </a:r>
            <a:r>
              <a:rPr lang="uk-UA" sz="3200" b="1" dirty="0" smtClean="0">
                <a:solidFill>
                  <a:srgbClr val="003A5D"/>
                </a:solidFill>
              </a:rPr>
              <a:t> –   І черга (введено в експлуатацію в 2019)</a:t>
            </a:r>
            <a:endParaRPr lang="uk-UA" sz="3200" b="1" dirty="0">
              <a:solidFill>
                <a:srgbClr val="003A5D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9" y="634000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984412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13025" y="285750"/>
            <a:ext cx="7797800" cy="903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/>
              <a:t>Підходи до менеджменту в біогазі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600" dirty="0" smtClean="0"/>
              <a:t>«Диявол прихований в деталях»</a:t>
            </a:r>
            <a:endParaRPr lang="en-US" sz="3600" dirty="0"/>
          </a:p>
        </p:txBody>
      </p:sp>
      <p:pic>
        <p:nvPicPr>
          <p:cNvPr id="921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2" t="16185" r="32549" b="13472"/>
          <a:stretch>
            <a:fillRect/>
          </a:stretch>
        </p:blipFill>
        <p:spPr bwMode="auto">
          <a:xfrm>
            <a:off x="431800" y="2386013"/>
            <a:ext cx="3184525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2044700"/>
            <a:ext cx="420528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6" r="34363"/>
          <a:stretch>
            <a:fillRect/>
          </a:stretch>
        </p:blipFill>
        <p:spPr bwMode="auto">
          <a:xfrm>
            <a:off x="4995863" y="1700213"/>
            <a:ext cx="1516062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61" y="549717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3054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132013" y="204788"/>
            <a:ext cx="8569325" cy="11493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dirty="0" smtClean="0"/>
              <a:t>МХП: циркулярна економіка,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dirty="0"/>
              <a:t>в</a:t>
            </a:r>
            <a:r>
              <a:rPr lang="uk-UA" sz="3200" dirty="0" smtClean="0"/>
              <a:t>ертикальна інтеграція та біогаз</a:t>
            </a:r>
            <a:endParaRPr lang="en-US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52700" y="5876925"/>
            <a:ext cx="2052638" cy="86518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4"/>
          </p:nvPr>
        </p:nvSpPr>
        <p:spPr>
          <a:xfrm>
            <a:off x="2789238" y="6045200"/>
            <a:ext cx="1697037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dirty="0" smtClean="0"/>
              <a:t>Земля</a:t>
            </a:r>
            <a:endParaRPr lang="en-US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52700" y="5102225"/>
            <a:ext cx="2052638" cy="49053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4"/>
          </p:nvPr>
        </p:nvSpPr>
        <p:spPr>
          <a:xfrm>
            <a:off x="2670175" y="5180013"/>
            <a:ext cx="1935163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Рослинництво</a:t>
            </a: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52700" y="3554413"/>
            <a:ext cx="2052638" cy="49053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Текст 5"/>
          <p:cNvSpPr>
            <a:spLocks noGrp="1"/>
          </p:cNvSpPr>
          <p:nvPr>
            <p:ph type="body" sz="quarter" idx="14"/>
          </p:nvPr>
        </p:nvSpPr>
        <p:spPr>
          <a:xfrm>
            <a:off x="2528888" y="3632200"/>
            <a:ext cx="2076450" cy="334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Тваринництво</a:t>
            </a: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52700" y="4329113"/>
            <a:ext cx="2052638" cy="49053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14"/>
          </p:nvPr>
        </p:nvSpPr>
        <p:spPr>
          <a:xfrm>
            <a:off x="2670175" y="4405313"/>
            <a:ext cx="1697038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Комбікорм</a:t>
            </a:r>
            <a:endParaRPr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28888" y="2587625"/>
            <a:ext cx="2052637" cy="67151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4"/>
          </p:nvPr>
        </p:nvSpPr>
        <p:spPr>
          <a:xfrm>
            <a:off x="2462213" y="2632075"/>
            <a:ext cx="2225675" cy="334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Готова продукція</a:t>
            </a:r>
            <a:endParaRPr lang="en-US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876675" y="1814513"/>
            <a:ext cx="2052638" cy="49053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Текст 5"/>
          <p:cNvSpPr>
            <a:spLocks noGrp="1"/>
          </p:cNvSpPr>
          <p:nvPr>
            <p:ph type="body" sz="quarter" idx="14"/>
          </p:nvPr>
        </p:nvSpPr>
        <p:spPr>
          <a:xfrm>
            <a:off x="3852863" y="1890713"/>
            <a:ext cx="2076450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Експорт</a:t>
            </a:r>
            <a:endParaRPr lang="en-US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81063" y="1800225"/>
            <a:ext cx="2303462" cy="49053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Текст 5"/>
          <p:cNvSpPr>
            <a:spLocks noGrp="1"/>
          </p:cNvSpPr>
          <p:nvPr>
            <p:ph type="body" sz="quarter" idx="14"/>
          </p:nvPr>
        </p:nvSpPr>
        <p:spPr>
          <a:xfrm>
            <a:off x="833438" y="1849438"/>
            <a:ext cx="2397125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Внутрішній ринок</a:t>
            </a:r>
            <a:endParaRPr lang="en-US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285038" y="1814513"/>
            <a:ext cx="4035425" cy="49053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Текст 5"/>
          <p:cNvSpPr>
            <a:spLocks noGrp="1"/>
          </p:cNvSpPr>
          <p:nvPr>
            <p:ph type="body" sz="quarter" idx="14"/>
          </p:nvPr>
        </p:nvSpPr>
        <p:spPr>
          <a:xfrm>
            <a:off x="7261225" y="1890713"/>
            <a:ext cx="4059238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Валютні надходження в країну</a:t>
            </a:r>
            <a:endParaRPr lang="en-US" dirty="0"/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-696118" y="3588543"/>
            <a:ext cx="3860800" cy="182086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14"/>
          </p:nvPr>
        </p:nvSpPr>
        <p:spPr>
          <a:xfrm>
            <a:off x="193675" y="2803525"/>
            <a:ext cx="2078038" cy="5000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Робочі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м</a:t>
            </a:r>
            <a:r>
              <a:rPr lang="uk-UA" dirty="0" smtClean="0"/>
              <a:t>ісця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dirty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Податкові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п</a:t>
            </a:r>
            <a:r>
              <a:rPr lang="uk-UA" dirty="0" smtClean="0"/>
              <a:t>латежі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dirty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Продовольча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безпека</a:t>
            </a: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 rot="5400000">
            <a:off x="3860006" y="3698082"/>
            <a:ext cx="3051175" cy="79216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Текст 5"/>
          <p:cNvSpPr>
            <a:spLocks noGrp="1"/>
          </p:cNvSpPr>
          <p:nvPr>
            <p:ph type="body" sz="quarter" idx="14"/>
          </p:nvPr>
        </p:nvSpPr>
        <p:spPr>
          <a:xfrm rot="16200000">
            <a:off x="4409281" y="3988594"/>
            <a:ext cx="1887538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Відходи</a:t>
            </a:r>
            <a:endParaRPr lang="en-US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305675" y="5027613"/>
            <a:ext cx="2052638" cy="49053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Текст 5"/>
          <p:cNvSpPr>
            <a:spLocks noGrp="1"/>
          </p:cNvSpPr>
          <p:nvPr>
            <p:ph type="body" sz="quarter" idx="14"/>
          </p:nvPr>
        </p:nvSpPr>
        <p:spPr>
          <a:xfrm>
            <a:off x="7281863" y="5095875"/>
            <a:ext cx="2078037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Інша утилізація</a:t>
            </a: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261225" y="2582863"/>
            <a:ext cx="4059238" cy="67627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Текст 5"/>
          <p:cNvSpPr>
            <a:spLocks noGrp="1"/>
          </p:cNvSpPr>
          <p:nvPr>
            <p:ph type="body" sz="quarter" idx="14"/>
          </p:nvPr>
        </p:nvSpPr>
        <p:spPr>
          <a:xfrm>
            <a:off x="7532688" y="2625725"/>
            <a:ext cx="3516312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Екологічна безпека та енергетична незалежність</a:t>
            </a: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9799638" y="3600450"/>
            <a:ext cx="2052637" cy="65563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Текст 5"/>
          <p:cNvSpPr>
            <a:spLocks noGrp="1"/>
          </p:cNvSpPr>
          <p:nvPr>
            <p:ph type="body" sz="quarter" idx="14"/>
          </p:nvPr>
        </p:nvSpPr>
        <p:spPr>
          <a:xfrm>
            <a:off x="9799638" y="3711575"/>
            <a:ext cx="2076450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Чиста енергія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823450" y="4405313"/>
            <a:ext cx="2052638" cy="830262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Текст 5"/>
          <p:cNvSpPr>
            <a:spLocks noGrp="1"/>
          </p:cNvSpPr>
          <p:nvPr>
            <p:ph type="body" sz="quarter" idx="14"/>
          </p:nvPr>
        </p:nvSpPr>
        <p:spPr>
          <a:xfrm>
            <a:off x="9799638" y="4445000"/>
            <a:ext cx="2076450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Скорочення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викидів СО2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869488" y="5548313"/>
            <a:ext cx="2054225" cy="10398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Текст 5"/>
          <p:cNvSpPr>
            <a:spLocks noGrp="1"/>
          </p:cNvSpPr>
          <p:nvPr>
            <p:ph type="body" sz="quarter" idx="14"/>
          </p:nvPr>
        </p:nvSpPr>
        <p:spPr>
          <a:xfrm>
            <a:off x="9869488" y="5702300"/>
            <a:ext cx="2078037" cy="334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Органічні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добрива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305675" y="3533775"/>
            <a:ext cx="2054225" cy="1323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Текст 5"/>
          <p:cNvSpPr>
            <a:spLocks noGrp="1"/>
          </p:cNvSpPr>
          <p:nvPr>
            <p:ph type="body" sz="quarter" idx="14"/>
          </p:nvPr>
        </p:nvSpPr>
        <p:spPr>
          <a:xfrm>
            <a:off x="7321550" y="3959225"/>
            <a:ext cx="2078038" cy="334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Біогаз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418263" y="5800725"/>
            <a:ext cx="2974975" cy="787400"/>
          </a:xfrm>
          <a:prstGeom prst="rect">
            <a:avLst/>
          </a:prstGeom>
          <a:solidFill>
            <a:srgbClr val="FFCC66"/>
          </a:solidFill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Текст 5"/>
          <p:cNvSpPr>
            <a:spLocks noGrp="1"/>
          </p:cNvSpPr>
          <p:nvPr>
            <p:ph type="body" sz="quarter" idx="14"/>
          </p:nvPr>
        </p:nvSpPr>
        <p:spPr>
          <a:xfrm>
            <a:off x="6384925" y="5868988"/>
            <a:ext cx="3009900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dirty="0" smtClean="0">
                <a:solidFill>
                  <a:srgbClr val="FF0000"/>
                </a:solidFill>
              </a:rPr>
              <a:t>Відновлення родючості ґрунтів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9" name="Прямая со стрелкой 48"/>
          <p:cNvCxnSpPr>
            <a:stCxn id="18" idx="1"/>
          </p:cNvCxnSpPr>
          <p:nvPr/>
        </p:nvCxnSpPr>
        <p:spPr>
          <a:xfrm flipH="1">
            <a:off x="2136775" y="2924175"/>
            <a:ext cx="392113" cy="158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2136775" y="3814763"/>
            <a:ext cx="392113" cy="31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2155825" y="4583113"/>
            <a:ext cx="390525" cy="31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2155825" y="5357813"/>
            <a:ext cx="392113" cy="15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4638675" y="6191250"/>
            <a:ext cx="1778000" cy="1428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781675" y="4613275"/>
            <a:ext cx="1500188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5781675" y="5283200"/>
            <a:ext cx="1524000" cy="1111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44" idx="3"/>
          </p:cNvCxnSpPr>
          <p:nvPr/>
        </p:nvCxnSpPr>
        <p:spPr>
          <a:xfrm flipV="1">
            <a:off x="9399588" y="3633788"/>
            <a:ext cx="404812" cy="4937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40" idx="1"/>
          </p:cNvCxnSpPr>
          <p:nvPr/>
        </p:nvCxnSpPr>
        <p:spPr>
          <a:xfrm>
            <a:off x="9393238" y="4613275"/>
            <a:ext cx="40640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9404350" y="4738688"/>
            <a:ext cx="404813" cy="10874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 flipV="1">
            <a:off x="9404350" y="6176963"/>
            <a:ext cx="455613" cy="79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V="1">
            <a:off x="8420100" y="3268663"/>
            <a:ext cx="0" cy="2619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stCxn id="21" idx="3"/>
            <a:endCxn id="25" idx="1"/>
          </p:cNvCxnSpPr>
          <p:nvPr/>
        </p:nvCxnSpPr>
        <p:spPr>
          <a:xfrm>
            <a:off x="5929313" y="2058988"/>
            <a:ext cx="135572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H="1" flipV="1">
            <a:off x="4581525" y="2290763"/>
            <a:ext cx="4763" cy="3413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 flipV="1">
            <a:off x="2538413" y="2290763"/>
            <a:ext cx="6350" cy="3413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H="1">
            <a:off x="1317625" y="2309813"/>
            <a:ext cx="6350" cy="2365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4605338" y="2962275"/>
            <a:ext cx="38417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4605338" y="3798888"/>
            <a:ext cx="38417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4605338" y="4572000"/>
            <a:ext cx="38417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4605338" y="5357813"/>
            <a:ext cx="38417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5" name="Текст 5"/>
          <p:cNvSpPr>
            <a:spLocks noGrp="1"/>
          </p:cNvSpPr>
          <p:nvPr>
            <p:ph type="body" sz="quarter" idx="14"/>
          </p:nvPr>
        </p:nvSpPr>
        <p:spPr>
          <a:xfrm>
            <a:off x="2363788" y="5638800"/>
            <a:ext cx="1512887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1000" dirty="0" smtClean="0"/>
              <a:t>Δ</a:t>
            </a:r>
            <a:r>
              <a:rPr lang="uk-UA" sz="1000" dirty="0" smtClean="0"/>
              <a:t> Додана вартість</a:t>
            </a:r>
            <a:endParaRPr lang="en-US" sz="1000" dirty="0"/>
          </a:p>
        </p:txBody>
      </p:sp>
      <p:sp>
        <p:nvSpPr>
          <p:cNvPr id="96" name="Текст 5"/>
          <p:cNvSpPr>
            <a:spLocks noGrp="1"/>
          </p:cNvSpPr>
          <p:nvPr>
            <p:ph type="body" sz="quarter" idx="14"/>
          </p:nvPr>
        </p:nvSpPr>
        <p:spPr>
          <a:xfrm>
            <a:off x="2378075" y="4860925"/>
            <a:ext cx="1512888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1000" dirty="0" smtClean="0"/>
              <a:t>Δ</a:t>
            </a:r>
            <a:r>
              <a:rPr lang="uk-UA" sz="1000" dirty="0" smtClean="0"/>
              <a:t> Додана вартість</a:t>
            </a:r>
            <a:endParaRPr lang="en-US" sz="1000" dirty="0"/>
          </a:p>
        </p:txBody>
      </p:sp>
      <p:sp>
        <p:nvSpPr>
          <p:cNvPr id="97" name="Текст 5"/>
          <p:cNvSpPr>
            <a:spLocks noGrp="1"/>
          </p:cNvSpPr>
          <p:nvPr>
            <p:ph type="body" sz="quarter" idx="14"/>
          </p:nvPr>
        </p:nvSpPr>
        <p:spPr>
          <a:xfrm>
            <a:off x="2363788" y="4079875"/>
            <a:ext cx="1512887" cy="334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1000" dirty="0" smtClean="0"/>
              <a:t>Δ</a:t>
            </a:r>
            <a:r>
              <a:rPr lang="uk-UA" sz="1000" dirty="0" smtClean="0"/>
              <a:t> Додана вартість</a:t>
            </a:r>
            <a:endParaRPr lang="en-US" sz="1000" dirty="0"/>
          </a:p>
        </p:txBody>
      </p:sp>
      <p:sp>
        <p:nvSpPr>
          <p:cNvPr id="98" name="Текст 5"/>
          <p:cNvSpPr>
            <a:spLocks noGrp="1"/>
          </p:cNvSpPr>
          <p:nvPr>
            <p:ph type="body" sz="quarter" idx="14"/>
          </p:nvPr>
        </p:nvSpPr>
        <p:spPr>
          <a:xfrm>
            <a:off x="2378075" y="3289300"/>
            <a:ext cx="1512888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1000" dirty="0" smtClean="0"/>
              <a:t>Δ</a:t>
            </a:r>
            <a:r>
              <a:rPr lang="uk-UA" sz="1000" dirty="0" smtClean="0"/>
              <a:t> Додана вартість</a:t>
            </a:r>
            <a:endParaRPr lang="en-US" sz="1000" dirty="0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 flipV="1">
            <a:off x="3800475" y="5591175"/>
            <a:ext cx="11113" cy="26828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flipH="1" flipV="1">
            <a:off x="3790950" y="4808538"/>
            <a:ext cx="9525" cy="2667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flipH="1" flipV="1">
            <a:off x="3784600" y="3249613"/>
            <a:ext cx="11113" cy="2682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/>
          <p:cNvCxnSpPr/>
          <p:nvPr/>
        </p:nvCxnSpPr>
        <p:spPr>
          <a:xfrm flipH="1" flipV="1">
            <a:off x="3795713" y="4051300"/>
            <a:ext cx="9525" cy="2667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4" name="Текст 5"/>
          <p:cNvSpPr>
            <a:spLocks noGrp="1"/>
          </p:cNvSpPr>
          <p:nvPr>
            <p:ph type="body" sz="quarter" idx="14"/>
          </p:nvPr>
        </p:nvSpPr>
        <p:spPr>
          <a:xfrm>
            <a:off x="9594850" y="3373438"/>
            <a:ext cx="1512888" cy="334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1000" dirty="0" smtClean="0"/>
              <a:t>Δ</a:t>
            </a:r>
            <a:r>
              <a:rPr lang="uk-UA" sz="1000" dirty="0" smtClean="0"/>
              <a:t> Додана вартість</a:t>
            </a:r>
            <a:endParaRPr lang="en-US" sz="1000" dirty="0"/>
          </a:p>
        </p:txBody>
      </p:sp>
      <p:sp>
        <p:nvSpPr>
          <p:cNvPr id="115" name="Текст 5"/>
          <p:cNvSpPr>
            <a:spLocks noGrp="1"/>
          </p:cNvSpPr>
          <p:nvPr>
            <p:ph type="body" sz="quarter" idx="14"/>
          </p:nvPr>
        </p:nvSpPr>
        <p:spPr>
          <a:xfrm>
            <a:off x="9750425" y="5294313"/>
            <a:ext cx="1512888" cy="336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1000" dirty="0" smtClean="0"/>
              <a:t>Δ</a:t>
            </a:r>
            <a:r>
              <a:rPr lang="uk-UA" sz="1000" dirty="0" smtClean="0"/>
              <a:t> Додана вартість</a:t>
            </a:r>
            <a:endParaRPr lang="en-US" sz="10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41563" y="2346325"/>
            <a:ext cx="2378075" cy="45116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4754563" y="2414588"/>
            <a:ext cx="7323137" cy="4327525"/>
          </a:xfrm>
          <a:prstGeom prst="rect">
            <a:avLst/>
          </a:prstGeom>
          <a:noFill/>
          <a:ln w="539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90E6667-2B75-0943-8EAD-B21D9139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29" y="487787"/>
            <a:ext cx="1268817" cy="7145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h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A5D"/>
      </a:accent1>
      <a:accent2>
        <a:srgbClr val="F6DAA8"/>
      </a:accent2>
      <a:accent3>
        <a:srgbClr val="9E6C5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hp">
      <a:majorFont>
        <a:latin typeface="Gilroy Extra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hp1.potx" id="{A3AF94C2-619A-46FA-8FE2-56BC93FE7EF3}" vid="{4FDC3B54-C121-4CBF-B62A-BC8F35220B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F0EA8B1144C6489CFB14573F731069" ma:contentTypeVersion="6" ma:contentTypeDescription="Create a new document." ma:contentTypeScope="" ma:versionID="19a0236ce903e76193cd230bb3890caa">
  <xsd:schema xmlns:xsd="http://www.w3.org/2001/XMLSchema" xmlns:xs="http://www.w3.org/2001/XMLSchema" xmlns:p="http://schemas.microsoft.com/office/2006/metadata/properties" xmlns:ns2="013aec9c-6de7-4901-9617-097372657366" targetNamespace="http://schemas.microsoft.com/office/2006/metadata/properties" ma:root="true" ma:fieldsID="c7fefe9ac7b8dca9fe76444dfc15b4b7" ns2:_="">
    <xsd:import namespace="013aec9c-6de7-4901-9617-0973726573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aec9c-6de7-4901-9617-0973726573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70AC2D-7CE2-4CC8-8CB9-9D59896A32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E419A5-1031-4436-B53E-302A824FA86D}">
  <ds:schemaRefs>
    <ds:schemaRef ds:uri="013aec9c-6de7-4901-9617-0973726573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567C239-DF0D-4472-9935-2031D5F167E8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13aec9c-6de7-4901-9617-097372657366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5858</TotalTime>
  <Words>731</Words>
  <Application>Microsoft Office PowerPoint</Application>
  <PresentationFormat>Широкоэкранный</PresentationFormat>
  <Paragraphs>126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Calibri</vt:lpstr>
      <vt:lpstr>Arial</vt:lpstr>
      <vt:lpstr>Gilroy ExtraBold</vt:lpstr>
      <vt:lpstr>Newton Italic</vt:lpstr>
      <vt:lpstr>Proxima Nova Rg</vt:lpstr>
      <vt:lpstr>Roboto Slab</vt:lpstr>
      <vt:lpstr>Proxima Nova</vt:lpstr>
      <vt:lpstr>Тема Office</vt:lpstr>
      <vt:lpstr>Диаграмма Microsoft Excel</vt:lpstr>
      <vt:lpstr> Перспективи виробництва біометану в АПК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Потенціал виробництва біометану МХП</vt:lpstr>
      <vt:lpstr> Скорочення викидів СО2</vt:lpstr>
      <vt:lpstr>Презентация PowerPoint</vt:lpstr>
      <vt:lpstr>Презентация PowerPoint</vt:lpstr>
      <vt:lpstr>МХП – «зелений» еколідер України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Jeam007</dc:creator>
  <cp:keywords/>
  <dc:description/>
  <cp:lastModifiedBy>Melnyk Dmytro</cp:lastModifiedBy>
  <cp:revision>188</cp:revision>
  <cp:lastPrinted>2020-06-23T06:59:36Z</cp:lastPrinted>
  <dcterms:created xsi:type="dcterms:W3CDTF">2020-02-25T14:46:58Z</dcterms:created>
  <dcterms:modified xsi:type="dcterms:W3CDTF">2020-09-28T16:07:15Z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0x01010078F0EA8B1144C6489CFB14573F731069</vt:lpwstr>
  </property>
</Properties>
</file>