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84" r:id="rId2"/>
    <p:sldId id="310" r:id="rId3"/>
    <p:sldId id="306" r:id="rId4"/>
    <p:sldId id="319" r:id="rId5"/>
    <p:sldId id="343" r:id="rId6"/>
    <p:sldId id="318" r:id="rId7"/>
    <p:sldId id="336" r:id="rId8"/>
    <p:sldId id="334" r:id="rId9"/>
    <p:sldId id="305" r:id="rId10"/>
    <p:sldId id="299" r:id="rId11"/>
    <p:sldId id="342" r:id="rId12"/>
    <p:sldId id="345" r:id="rId13"/>
    <p:sldId id="293" r:id="rId14"/>
    <p:sldId id="313" r:id="rId15"/>
    <p:sldId id="347" r:id="rId16"/>
    <p:sldId id="349" r:id="rId17"/>
    <p:sldId id="338" r:id="rId18"/>
    <p:sldId id="350" r:id="rId19"/>
    <p:sldId id="333" r:id="rId20"/>
    <p:sldId id="341" r:id="rId21"/>
    <p:sldId id="282" r:id="rId22"/>
    <p:sldId id="31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2565" autoAdjust="0"/>
  </p:normalViewPr>
  <p:slideViewPr>
    <p:cSldViewPr>
      <p:cViewPr varScale="1">
        <p:scale>
          <a:sx n="101" d="100"/>
          <a:sy n="101" d="100"/>
        </p:scale>
        <p:origin x="12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D52AD-AE84-43E2-AAF1-4F39F1586F8F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6588-679C-4731-90B5-4DBDB33E8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7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2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351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0312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75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3C264B-9539-4162-8FED-DA6698B5669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34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7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739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651D-C55F-4ABE-93FF-E173D81FA54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566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67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7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36D67-A1E9-469D-88D7-88B9FF9C6F86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65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26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43CA6-4645-4815-8C6C-D0D765A79A4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03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651D-C55F-4ABE-93FF-E173D81FA54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3064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55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8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aseline="0" smtClean="0"/>
              <a:t>Потенциал пр-ва биогаза почти 700 м3 ПГ. 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Потенциал пр-ва биометана примерно 880 м3 ПГ. </a:t>
            </a:r>
          </a:p>
          <a:p>
            <a:pPr marL="228600" indent="-228600">
              <a:buAutoNum type="arabicPeriod"/>
            </a:pPr>
            <a:r>
              <a:rPr lang="ru-RU" baseline="0" smtClean="0"/>
              <a:t>Разница за счет термической газификации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Потребление газа в мире в 2017 году – 3075 Мтне (потенциал = 24% потребления)</a:t>
            </a:r>
          </a:p>
          <a:p>
            <a:pPr marL="228600" indent="-228600">
              <a:buAutoNum type="arabicPeriod"/>
            </a:pPr>
            <a:r>
              <a:rPr lang="ru-RU" baseline="0" smtClean="0"/>
              <a:t>Текущее пр-во – 5% потенциала</a:t>
            </a:r>
          </a:p>
          <a:p>
            <a:pPr marL="228600" indent="-228600">
              <a:buAutoNum type="arabicPeriod"/>
            </a:pPr>
            <a:endParaRPr lang="ru-RU" smtClean="0"/>
          </a:p>
          <a:p>
            <a:pPr marL="228600" indent="-228600">
              <a:buAutoNum type="arabicPeriod"/>
            </a:pPr>
            <a:r>
              <a:rPr lang="ru-RU" smtClean="0"/>
              <a:t>Европа на 4-м месте (115 Мтне, 80 МТНЕ ферементация и 35</a:t>
            </a:r>
            <a:r>
              <a:rPr lang="ru-RU" baseline="0" smtClean="0"/>
              <a:t> - газификация</a:t>
            </a:r>
            <a:r>
              <a:rPr lang="ru-RU" smtClean="0"/>
              <a:t>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0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Доля ферментации – 90%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6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smtClean="0"/>
              <a:t>Траектория развития газового рынка в рамках зеленого перехода</a:t>
            </a:r>
          </a:p>
          <a:p>
            <a:pPr marL="228600" indent="-228600">
              <a:buAutoNum type="arabicPeriod"/>
            </a:pPr>
            <a:r>
              <a:rPr lang="ru-RU" smtClean="0"/>
              <a:t>10% возобновляемых газов в 2030 году, 50% в 2040, 100% - в 2050</a:t>
            </a:r>
          </a:p>
          <a:p>
            <a:pPr marL="228600" indent="-228600">
              <a:buAutoNum type="arabicPeriod"/>
            </a:pPr>
            <a:r>
              <a:rPr lang="ru-RU" smtClean="0"/>
              <a:t>Производство</a:t>
            </a:r>
            <a:r>
              <a:rPr lang="ru-RU" baseline="0" smtClean="0"/>
              <a:t> БМ в 2050 году – 120 млрд м3, Н2 – 180 млрд м3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ДО 2030 года основная роль – БМ</a:t>
            </a:r>
          </a:p>
          <a:p>
            <a:pPr marL="228600" indent="-228600">
              <a:buAutoNum type="arabicPeriod"/>
            </a:pPr>
            <a:r>
              <a:rPr lang="ru-RU" baseline="0" smtClean="0"/>
              <a:t>Потребление БМ преимущественно для ЦТ и транспорта,  Н2 – промышленность и э/э</a:t>
            </a:r>
            <a:r>
              <a:rPr lang="ru-RU" smtClean="0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24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96588-679C-4731-90B5-4DBDB33E808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7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651D-C55F-4ABE-93FF-E173D81FA54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5344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C651D-C55F-4ABE-93FF-E173D81FA54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637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4BA5F-3BAC-478E-9E1A-4ABE79ABBD2C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0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EF46-90E7-49C4-8292-114DDDC0FB12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8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EE32-AE61-4BF7-A512-88EAF60A425C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5E91-73A5-4390-A16F-6D11C85228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004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BAB033-93B9-495E-A984-58F7491A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7704E5-B0A4-488F-A6AD-B16B8B70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E548-5218-4ED4-A596-19C17F2C2BF8}" type="datetime1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404167-98A9-4E70-919E-EF89AB59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Project meeting, Month 6, 2019, Milan (Italy)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4A0C5D-D58E-44D6-82DC-B76604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2198" y="6356351"/>
            <a:ext cx="2057400" cy="365125"/>
          </a:xfrm>
        </p:spPr>
        <p:txBody>
          <a:bodyPr/>
          <a:lstStyle/>
          <a:p>
            <a:fld id="{7E39FD9E-C151-487A-A318-7DDFD8DEA78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658872-ADAE-42FC-8DEF-C022B979E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0090" y="333700"/>
            <a:ext cx="2326490" cy="95681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935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F100-0DF7-4718-8A5E-E51F2CB219F7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E777E-1308-4097-9A97-C8096258F0BE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8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B184-695E-4BF2-92F5-6C6872A395CD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0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068A-09C4-429F-B3E3-9073E78E687A}" type="datetime1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396C-AFF9-4F87-8521-3D8C5C7AA79B}" type="datetime1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407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CC6A2-C436-4250-AE8A-5F49A4DE6A26}" type="datetime1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98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FB9E-0D27-435A-A64C-6564A47EFB5E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3DAD3-7EA8-4B0D-BA0E-979A33D81C89}" type="datetime1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0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FD08-B53C-44D1-A58B-333339790A34}" type="datetime1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00C45-6807-4644-89DC-6AEAD53356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3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mailto:zhelyezna@uabi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s://www.iea.org/reports/outlook-for-biogas-and-biomethane-prospects-for-organic-growt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digaz.org/global-biomethane-market-green-gas-goes-globa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sforclimate2050.eu/sdm_downloads/2020-gas-decarbonisation-pathways-stud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6329"/>
            <a:ext cx="7992888" cy="2018655"/>
          </a:xfrm>
        </p:spPr>
        <p:txBody>
          <a:bodyPr>
            <a:noAutofit/>
          </a:bodyPr>
          <a:lstStyle/>
          <a:p>
            <a:pPr marL="0" indent="0"/>
            <a:r>
              <a:rPr lang="uk-UA" sz="3600" b="1" dirty="0">
                <a:solidFill>
                  <a:srgbClr val="002060"/>
                </a:solidFill>
              </a:rPr>
              <a:t>Потенціал та обсяги виробництва/використання біометану в Україні та світі. Технічні та економічні аспекти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877272"/>
            <a:ext cx="6400800" cy="576064"/>
          </a:xfrm>
        </p:spPr>
        <p:txBody>
          <a:bodyPr>
            <a:normAutofit fontScale="40000" lnSpcReduction="20000"/>
          </a:bodyPr>
          <a:lstStyle/>
          <a:p>
            <a:r>
              <a:rPr lang="uk-UA" b="1" dirty="0" smtClean="0"/>
              <a:t>"Перспективи виробництва і споживання відновлюваних газів в Україні",</a:t>
            </a:r>
            <a:r>
              <a:rPr lang="uk-UA" sz="1200" dirty="0" smtClean="0"/>
              <a:t/>
            </a:r>
            <a:br>
              <a:rPr lang="uk-UA" sz="1200" dirty="0" smtClean="0"/>
            </a:br>
            <a:endParaRPr lang="uk-UA" sz="1200" dirty="0" smtClean="0"/>
          </a:p>
          <a:p>
            <a:r>
              <a:rPr lang="uk-UA" dirty="0" smtClean="0"/>
              <a:t>29 вересня 2020 року</a:t>
            </a:r>
            <a:endParaRPr lang="uk-UA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9950" y="3789040"/>
            <a:ext cx="25641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/>
              <a:t>Георгій Гелетуха</a:t>
            </a:r>
            <a:r>
              <a:rPr lang="uk-UA" dirty="0"/>
              <a:t>, </a:t>
            </a:r>
          </a:p>
          <a:p>
            <a:pPr algn="ctr"/>
            <a:r>
              <a:rPr lang="uk-UA" dirty="0"/>
              <a:t>Голова </a:t>
            </a:r>
            <a:r>
              <a:rPr lang="uk-UA" dirty="0" smtClean="0"/>
              <a:t>правління </a:t>
            </a:r>
            <a:r>
              <a:rPr lang="uk-UA" dirty="0"/>
              <a:t>UABIO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8" y="5095774"/>
            <a:ext cx="7585224" cy="4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-27384"/>
            <a:ext cx="8229600" cy="86409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Структура повної собівартості </a:t>
            </a:r>
            <a:r>
              <a:rPr lang="uk-UA" sz="2400" b="1" dirty="0" smtClean="0">
                <a:solidFill>
                  <a:srgbClr val="002060"/>
                </a:solidFill>
              </a:rPr>
              <a:t>біометану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в  Україні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6283" y="1700808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82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208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6471244" y="2442374"/>
            <a:ext cx="263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109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131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6471244" y="3162454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12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26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6471244" y="3882534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36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196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6471244" y="4602614"/>
            <a:ext cx="2533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74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133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1244" y="5301208"/>
            <a:ext cx="2428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+ </a:t>
            </a:r>
            <a:r>
              <a:rPr lang="uk-UA" sz="1600" b="1" dirty="0" smtClean="0">
                <a:solidFill>
                  <a:srgbClr val="0070C0"/>
                </a:solidFill>
              </a:rPr>
              <a:t>0</a:t>
            </a:r>
            <a:r>
              <a:rPr lang="uk-UA" sz="1600" b="1" dirty="0" smtClean="0"/>
              <a:t>…</a:t>
            </a:r>
            <a:r>
              <a:rPr lang="uk-UA" sz="1600" b="1" dirty="0" smtClean="0">
                <a:solidFill>
                  <a:srgbClr val="C00000"/>
                </a:solidFill>
              </a:rPr>
              <a:t>476</a:t>
            </a:r>
            <a:r>
              <a:rPr lang="uk-UA" sz="1600" b="1" dirty="0" smtClean="0"/>
              <a:t> євро/1000 м</a:t>
            </a:r>
            <a:r>
              <a:rPr lang="uk-UA" sz="1600" b="1" baseline="30000" dirty="0" smtClean="0"/>
              <a:t>3</a:t>
            </a:r>
            <a:r>
              <a:rPr lang="uk-UA" sz="1600" b="1" dirty="0" smtClean="0"/>
              <a:t>СН</a:t>
            </a:r>
            <a:r>
              <a:rPr lang="uk-UA" sz="1600" b="1" baseline="-25000" dirty="0" smtClean="0"/>
              <a:t>4</a:t>
            </a:r>
            <a:endParaRPr lang="uk-UA" sz="1600" b="1" baseline="-25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980728"/>
            <a:ext cx="6480720" cy="558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10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167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95484"/>
              </p:ext>
            </p:extLst>
          </p:nvPr>
        </p:nvGraphicFramePr>
        <p:xfrm>
          <a:off x="190972" y="620688"/>
          <a:ext cx="8856983" cy="6172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87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75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319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2883">
                <a:tc>
                  <a:txBody>
                    <a:bodyPr/>
                    <a:lstStyle/>
                    <a:p>
                      <a:pPr algn="ctr"/>
                      <a:r>
                        <a:rPr lang="uk-UA" sz="1350" dirty="0" smtClean="0"/>
                        <a:t>Країна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dirty="0" smtClean="0"/>
                        <a:t>«Зелений» тариф на електричну енергію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50" dirty="0" smtClean="0"/>
                        <a:t>Тариф на </a:t>
                      </a:r>
                      <a:r>
                        <a:rPr lang="uk-UA" sz="1350" dirty="0" err="1" smtClean="0"/>
                        <a:t>біометан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3012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Німеччина</a:t>
                      </a:r>
                      <a:r>
                        <a:rPr lang="uk-UA" sz="1350" baseline="0" dirty="0" smtClean="0"/>
                        <a:t> 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350" kern="1200" dirty="0" smtClean="0">
                          <a:effectLst/>
                        </a:rPr>
                        <a:t>Базовий тариф для біогазу плюс бонуси за збагачення біогазу:</a:t>
                      </a:r>
                      <a:r>
                        <a:rPr lang="uk-UA" sz="1350" kern="1200" baseline="0" dirty="0" smtClean="0">
                          <a:effectLst/>
                        </a:rPr>
                        <a:t> біогаз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0,134 – 0,237 </a:t>
                      </a:r>
                      <a:r>
                        <a:rPr lang="uk-UA" sz="1350" kern="1200" dirty="0" smtClean="0">
                          <a:effectLst/>
                        </a:rPr>
                        <a:t>євро</a:t>
                      </a:r>
                      <a:r>
                        <a:rPr lang="en-US" sz="1350" kern="1200" dirty="0" smtClean="0">
                          <a:effectLst/>
                        </a:rPr>
                        <a:t>/</a:t>
                      </a:r>
                      <a:r>
                        <a:rPr lang="uk-UA" sz="1350" kern="1200" dirty="0" err="1" smtClean="0">
                          <a:effectLst/>
                        </a:rPr>
                        <a:t>кВт∙год</a:t>
                      </a:r>
                      <a:r>
                        <a:rPr lang="en-US" sz="1350" kern="1200" dirty="0" smtClean="0">
                          <a:effectLst/>
                        </a:rPr>
                        <a:t>, </a:t>
                      </a:r>
                      <a:r>
                        <a:rPr lang="uk-UA" sz="1350" kern="1200" dirty="0" smtClean="0">
                          <a:effectLst/>
                        </a:rPr>
                        <a:t>технологічний бонус за </a:t>
                      </a:r>
                      <a:r>
                        <a:rPr lang="uk-UA" sz="1350" kern="1200" dirty="0" err="1" smtClean="0">
                          <a:effectLst/>
                        </a:rPr>
                        <a:t>біометан</a:t>
                      </a:r>
                      <a:r>
                        <a:rPr lang="uk-UA" sz="1350" kern="1200" dirty="0" smtClean="0">
                          <a:effectLst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0,03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endParaRPr lang="en-US" sz="135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/>
                        <a:t>-</a:t>
                      </a:r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9593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Данія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/>
                        <a:t>-</a:t>
                      </a:r>
                      <a:endParaRPr lang="uk-UA" sz="1350" dirty="0" smtClean="0"/>
                    </a:p>
                    <a:p>
                      <a:pPr algn="l"/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350" kern="1200" dirty="0" smtClean="0">
                          <a:effectLst/>
                        </a:rPr>
                        <a:t>Премія</a:t>
                      </a:r>
                      <a:r>
                        <a:rPr lang="uk-UA" sz="1350" kern="1200" baseline="0" dirty="0" smtClean="0">
                          <a:effectLst/>
                        </a:rPr>
                        <a:t> до ринкової ціни </a:t>
                      </a:r>
                      <a:r>
                        <a:rPr lang="uk-UA" sz="1350" kern="1200" dirty="0" smtClean="0">
                          <a:effectLst/>
                        </a:rPr>
                        <a:t>ПГ</a:t>
                      </a:r>
                      <a:r>
                        <a:rPr lang="en-US" sz="1350" kern="1200" dirty="0" smtClean="0">
                          <a:effectLst/>
                        </a:rPr>
                        <a:t>, </a:t>
                      </a:r>
                      <a:r>
                        <a:rPr lang="uk-UA" sz="1350" kern="1200" dirty="0" smtClean="0">
                          <a:effectLst/>
                        </a:rPr>
                        <a:t>кінцевий</a:t>
                      </a:r>
                      <a:r>
                        <a:rPr lang="uk-UA" sz="1350" kern="1200" baseline="0" dirty="0" smtClean="0">
                          <a:effectLst/>
                        </a:rPr>
                        <a:t> тариф на </a:t>
                      </a:r>
                      <a:r>
                        <a:rPr lang="uk-UA" sz="1350" kern="1200" baseline="0" dirty="0" err="1" smtClean="0">
                          <a:effectLst/>
                        </a:rPr>
                        <a:t>біометан</a:t>
                      </a:r>
                      <a:r>
                        <a:rPr lang="en-US" sz="1350" kern="1200" dirty="0" smtClean="0">
                          <a:effectLst/>
                        </a:rPr>
                        <a:t> 0,0735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lang="en-US" sz="1350" kern="1200" baseline="0" dirty="0" smtClean="0">
                          <a:effectLst/>
                        </a:rPr>
                        <a:t> (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0,735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lang="uk-UA" sz="1350" kern="1200" baseline="0" dirty="0" smtClean="0">
                          <a:effectLst/>
                        </a:rPr>
                        <a:t>євро</a:t>
                      </a:r>
                      <a:r>
                        <a:rPr lang="en-US" sz="1350" kern="1200" baseline="0" dirty="0" smtClean="0">
                          <a:effectLst/>
                        </a:rPr>
                        <a:t>/</a:t>
                      </a:r>
                      <a:r>
                        <a:rPr lang="uk-UA" sz="1350" kern="1200" baseline="0" dirty="0" smtClean="0">
                          <a:effectLst/>
                        </a:rPr>
                        <a:t>м</a:t>
                      </a:r>
                      <a:r>
                        <a:rPr lang="en-US" sz="1350" kern="1200" baseline="30000" dirty="0" smtClean="0">
                          <a:effectLst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endParaRPr lang="uk-UA" sz="13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6303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Велика</a:t>
                      </a:r>
                      <a:r>
                        <a:rPr lang="uk-UA" sz="1350" baseline="0" dirty="0" smtClean="0"/>
                        <a:t> Б</a:t>
                      </a:r>
                      <a:r>
                        <a:rPr lang="uk-UA" sz="1350" dirty="0" smtClean="0"/>
                        <a:t>ританія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kern="1200" dirty="0" smtClean="0">
                          <a:effectLst/>
                        </a:rPr>
                        <a:t>«Зелений» тариф на е/</a:t>
                      </a:r>
                      <a:r>
                        <a:rPr lang="uk-UA" sz="1350" kern="1200" dirty="0" err="1" smtClean="0">
                          <a:effectLst/>
                        </a:rPr>
                        <a:t>е</a:t>
                      </a:r>
                      <a:r>
                        <a:rPr lang="uk-UA" sz="1350" kern="1200" dirty="0" smtClean="0">
                          <a:effectLst/>
                        </a:rPr>
                        <a:t> з біогазу/</a:t>
                      </a:r>
                      <a:r>
                        <a:rPr lang="uk-UA" sz="1350" kern="1200" dirty="0" err="1" smtClean="0">
                          <a:effectLst/>
                        </a:rPr>
                        <a:t>біометану</a:t>
                      </a:r>
                      <a:r>
                        <a:rPr lang="uk-UA" sz="1350" kern="1200" dirty="0" smtClean="0">
                          <a:effectLst/>
                        </a:rPr>
                        <a:t> платиться понад ринкову</a:t>
                      </a:r>
                      <a:r>
                        <a:rPr lang="uk-UA" sz="1350" kern="1200" baseline="0" dirty="0" smtClean="0">
                          <a:effectLst/>
                        </a:rPr>
                        <a:t> ціну на е/</a:t>
                      </a:r>
                      <a:r>
                        <a:rPr lang="uk-UA" sz="1350" kern="1200" baseline="0" dirty="0" err="1" smtClean="0">
                          <a:effectLst/>
                        </a:rPr>
                        <a:t>е</a:t>
                      </a:r>
                      <a:r>
                        <a:rPr lang="en-US" sz="1350" kern="1200" dirty="0" smtClean="0">
                          <a:effectLst/>
                        </a:rPr>
                        <a:t>: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0.100-0.116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endParaRPr kumimoji="0" lang="en-US" sz="13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Премія до ринкової ціни ПГ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,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lang="uk-UA" sz="1350" kern="1200" dirty="0" smtClean="0">
                          <a:effectLst/>
                        </a:rPr>
                        <a:t>тариф на </a:t>
                      </a:r>
                      <a:r>
                        <a:rPr lang="uk-UA" sz="1350" kern="1200" dirty="0" err="1" smtClean="0">
                          <a:effectLst/>
                        </a:rPr>
                        <a:t>біометан</a:t>
                      </a:r>
                      <a:r>
                        <a:rPr lang="en-US" sz="1350" kern="1200" dirty="0" smtClean="0">
                          <a:effectLst/>
                        </a:rPr>
                        <a:t>: T1: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0,086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lang="en-US" sz="1350" kern="1200" baseline="0" dirty="0" smtClean="0">
                          <a:effectLst/>
                        </a:rPr>
                        <a:t> (0,860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r>
                        <a:rPr lang="en-US" sz="1350" kern="1200" dirty="0" smtClean="0">
                          <a:effectLst/>
                        </a:rPr>
                        <a:t>,</a:t>
                      </a:r>
                      <a:r>
                        <a:rPr lang="en-GB" sz="1350" kern="1200" dirty="0" smtClean="0">
                          <a:effectLst/>
                        </a:rPr>
                        <a:t> T</a:t>
                      </a:r>
                      <a:r>
                        <a:rPr lang="en-US" sz="1350" kern="1200" dirty="0" smtClean="0">
                          <a:effectLst/>
                        </a:rPr>
                        <a:t>2: 0.056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 (0,560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r>
                        <a:rPr lang="en-GB" sz="1350" kern="1200" dirty="0" smtClean="0">
                          <a:effectLst/>
                        </a:rPr>
                        <a:t>, </a:t>
                      </a:r>
                      <a:r>
                        <a:rPr lang="en-US" sz="1350" kern="1200" dirty="0" smtClean="0">
                          <a:effectLst/>
                        </a:rPr>
                        <a:t>T3: 0.039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 (0,390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endParaRPr lang="uk-UA" sz="13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93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Нідерланди</a:t>
                      </a:r>
                      <a:endParaRPr lang="uk-UA" sz="135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/>
                        <a:t>-</a:t>
                      </a:r>
                      <a:endParaRPr lang="uk-UA" sz="13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350" kern="1200" dirty="0" smtClean="0">
                          <a:effectLst/>
                        </a:rPr>
                        <a:t>Схема</a:t>
                      </a:r>
                      <a:r>
                        <a:rPr lang="uk-UA" sz="1350" kern="1200" baseline="0" dirty="0" smtClean="0">
                          <a:effectLst/>
                        </a:rPr>
                        <a:t> </a:t>
                      </a:r>
                      <a:r>
                        <a:rPr lang="en-US" sz="1350" kern="1200" dirty="0" smtClean="0">
                          <a:effectLst/>
                        </a:rPr>
                        <a:t>SDE+ . </a:t>
                      </a:r>
                      <a:r>
                        <a:rPr lang="uk-UA" sz="1350" kern="1200" dirty="0" smtClean="0">
                          <a:effectLst/>
                        </a:rPr>
                        <a:t>Поділ на </a:t>
                      </a:r>
                      <a:r>
                        <a:rPr lang="uk-UA" sz="1350" kern="1200" dirty="0" err="1" smtClean="0">
                          <a:effectLst/>
                        </a:rPr>
                        <a:t>пʼять</a:t>
                      </a:r>
                      <a:r>
                        <a:rPr lang="uk-UA" sz="1350" kern="1200" dirty="0" smtClean="0">
                          <a:effectLst/>
                        </a:rPr>
                        <a:t> категорій,</a:t>
                      </a:r>
                      <a:r>
                        <a:rPr lang="uk-UA" sz="1350" kern="1200" baseline="0" dirty="0" smtClean="0">
                          <a:effectLst/>
                        </a:rPr>
                        <a:t> </a:t>
                      </a:r>
                      <a:r>
                        <a:rPr lang="uk-UA" sz="1350" kern="1200" dirty="0" smtClean="0">
                          <a:effectLst/>
                        </a:rPr>
                        <a:t>від </a:t>
                      </a:r>
                      <a:r>
                        <a:rPr lang="en-US" sz="1350" kern="1200" dirty="0" smtClean="0">
                          <a:effectLst/>
                        </a:rPr>
                        <a:t>0.483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lang="uk-UA" sz="1350" kern="1200" dirty="0" smtClean="0">
                          <a:effectLst/>
                        </a:rPr>
                        <a:t>до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1.035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endParaRPr lang="uk-UA" sz="13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303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Австрія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kern="1200" dirty="0" smtClean="0">
                          <a:effectLst/>
                        </a:rPr>
                        <a:t>Базовий тариф на біогаз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0,156 – 0,186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lang="en-US" sz="1350" kern="1200" dirty="0" smtClean="0">
                          <a:effectLst/>
                        </a:rPr>
                        <a:t>, </a:t>
                      </a:r>
                      <a:r>
                        <a:rPr lang="uk-UA" sz="1350" kern="1200" noProof="0" dirty="0" smtClean="0">
                          <a:effectLst/>
                        </a:rPr>
                        <a:t>технологічний</a:t>
                      </a:r>
                      <a:r>
                        <a:rPr lang="uk-UA" sz="1350" kern="1200" baseline="0" noProof="0" dirty="0" smtClean="0">
                          <a:effectLst/>
                        </a:rPr>
                        <a:t> бонус за збагачення біогазу </a:t>
                      </a:r>
                      <a:r>
                        <a:rPr lang="en-US" sz="1350" b="1" kern="1200" noProof="0" dirty="0" smtClean="0">
                          <a:solidFill>
                            <a:srgbClr val="FF0000"/>
                          </a:solidFill>
                          <a:effectLst/>
                        </a:rPr>
                        <a:t>0,02</a:t>
                      </a:r>
                      <a:r>
                        <a:rPr lang="en-US" sz="1350" kern="1200" noProof="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endParaRPr kumimoji="0" lang="en-US" sz="13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/>
                        <a:t>-</a:t>
                      </a:r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33012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Франція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Лише «зелений» тариф на е/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е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з біогазу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0,150 – 0,175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endParaRPr kumimoji="0" lang="en-US" sz="135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35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350" dirty="0" smtClean="0"/>
                        <a:t>Полігони ТПВ</a:t>
                      </a:r>
                      <a:r>
                        <a:rPr lang="en-US" sz="1350" dirty="0" smtClean="0"/>
                        <a:t> - </a:t>
                      </a:r>
                      <a:r>
                        <a:rPr lang="en-US" sz="1350" kern="1200" noProof="0" dirty="0" smtClean="0">
                          <a:effectLst/>
                        </a:rPr>
                        <a:t>0,045-0,095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noProof="0" dirty="0" smtClean="0">
                          <a:effectLst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(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0,450-0,950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r>
                        <a:rPr lang="en-US" sz="1350" kern="1200" noProof="0" dirty="0" smtClean="0">
                          <a:effectLst/>
                        </a:rPr>
                        <a:t>, </a:t>
                      </a:r>
                      <a:r>
                        <a:rPr lang="uk-UA" sz="1350" kern="1200" noProof="0" dirty="0" smtClean="0">
                          <a:effectLst/>
                        </a:rPr>
                        <a:t>Агро</a:t>
                      </a:r>
                      <a:r>
                        <a:rPr lang="en-US" sz="1350" kern="1200" noProof="0" dirty="0" smtClean="0">
                          <a:effectLst/>
                        </a:rPr>
                        <a:t> - 0,085-0,125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noProof="0" dirty="0" smtClean="0">
                          <a:effectLst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(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0,850-1,250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r>
                        <a:rPr lang="en-US" sz="1350" kern="1200" noProof="0" dirty="0" smtClean="0">
                          <a:effectLst/>
                        </a:rPr>
                        <a:t>, </a:t>
                      </a:r>
                      <a:r>
                        <a:rPr lang="uk-UA" sz="1350" kern="1200" noProof="0" dirty="0" smtClean="0">
                          <a:effectLst/>
                        </a:rPr>
                        <a:t>Стічні води</a:t>
                      </a:r>
                      <a:r>
                        <a:rPr lang="en-US" sz="1350" kern="1200" noProof="0" dirty="0" smtClean="0">
                          <a:effectLst/>
                        </a:rPr>
                        <a:t> - 0,065-0,135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noProof="0" dirty="0" smtClean="0">
                          <a:effectLst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(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0,650-1,350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endParaRPr lang="uk-UA" sz="135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9593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Італія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/>
                        <a:t>-</a:t>
                      </a:r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Премія до ринкової ціни ПГ</a:t>
                      </a:r>
                      <a:r>
                        <a:rPr lang="en-US" sz="1350" kern="1200" dirty="0" smtClean="0">
                          <a:effectLst/>
                        </a:rPr>
                        <a:t>,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тариф на 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біометан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noProof="0" dirty="0" smtClean="0">
                          <a:effectLst/>
                        </a:rPr>
                        <a:t>0,0796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lang="en-US" sz="1350" kern="1200" noProof="0" dirty="0" smtClean="0">
                          <a:effectLst/>
                        </a:rPr>
                        <a:t> </a:t>
                      </a:r>
                      <a:r>
                        <a:rPr lang="en-US" sz="1350" kern="1200" baseline="0" dirty="0" smtClean="0">
                          <a:effectLst/>
                        </a:rPr>
                        <a:t>(</a:t>
                      </a:r>
                      <a:r>
                        <a:rPr lang="en-US" sz="135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0,796</a:t>
                      </a:r>
                      <a:r>
                        <a:rPr lang="en-US" sz="1350" kern="1200" baseline="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</a:t>
                      </a:r>
                      <a:r>
                        <a:rPr kumimoji="0" lang="en-US" sz="1350" u="none" strike="noStrike" kern="1200" cap="none" spc="0" normalizeH="0" baseline="3000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lang="en-US" sz="1350" kern="1200" baseline="0" dirty="0" smtClean="0">
                          <a:effectLst/>
                        </a:rPr>
                        <a:t>)</a:t>
                      </a:r>
                      <a:endParaRPr lang="uk-UA" sz="135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33012">
                <a:tc>
                  <a:txBody>
                    <a:bodyPr/>
                    <a:lstStyle/>
                    <a:p>
                      <a:pPr algn="l"/>
                      <a:r>
                        <a:rPr lang="uk-UA" sz="1350" dirty="0" smtClean="0"/>
                        <a:t>Швейцарія</a:t>
                      </a:r>
                      <a:endParaRPr lang="uk-UA" sz="135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Базовий тариф для біогазу/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біометану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в залежності від розміру установки </a:t>
                      </a:r>
                      <a:r>
                        <a:rPr lang="en-US" sz="135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0.146-0.233</a:t>
                      </a:r>
                      <a:r>
                        <a:rPr lang="en-US" sz="1350" kern="1200" dirty="0" smtClean="0">
                          <a:effectLst/>
                        </a:rPr>
                        <a:t> </a:t>
                      </a:r>
                      <a:r>
                        <a:rPr kumimoji="0" lang="uk-UA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євро</a:t>
                      </a:r>
                      <a:r>
                        <a:rPr kumimoji="0" lang="en-US" sz="13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/</a:t>
                      </a:r>
                      <a:r>
                        <a:rPr kumimoji="0" lang="uk-UA" sz="13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кВт∙год</a:t>
                      </a:r>
                      <a:r>
                        <a:rPr lang="en-US" sz="1350" kern="1200" dirty="0" smtClean="0">
                          <a:effectLst/>
                        </a:rPr>
                        <a:t>, </a:t>
                      </a:r>
                      <a:r>
                        <a:rPr lang="uk-UA" sz="1350" kern="1200" dirty="0" smtClean="0">
                          <a:effectLst/>
                        </a:rPr>
                        <a:t>додаткові бонуси за високу частку утилізації тепла</a:t>
                      </a:r>
                      <a:r>
                        <a:rPr lang="uk-UA" sz="1350" kern="1200" baseline="0" dirty="0" smtClean="0">
                          <a:effectLst/>
                        </a:rPr>
                        <a:t> </a:t>
                      </a:r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 smtClean="0"/>
                        <a:t>-</a:t>
                      </a:r>
                      <a:endParaRPr lang="uk-UA" sz="13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257250" y="188640"/>
            <a:ext cx="8724428" cy="5991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solidFill>
                  <a:srgbClr val="002060"/>
                </a:solidFill>
              </a:rPr>
              <a:t>С</a:t>
            </a:r>
            <a:r>
              <a:rPr lang="uk-UA" sz="2400" b="1" dirty="0" smtClean="0">
                <a:solidFill>
                  <a:srgbClr val="002060"/>
                </a:solidFill>
              </a:rPr>
              <a:t>хеми підтримки виробництва біометану в країнах ЄС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11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93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32048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Перспективи </a:t>
            </a:r>
            <a:r>
              <a:rPr lang="uk-UA" sz="2400" b="1" dirty="0" err="1" smtClean="0">
                <a:solidFill>
                  <a:srgbClr val="002060"/>
                </a:solidFill>
              </a:rPr>
              <a:t>біометану</a:t>
            </a:r>
            <a:r>
              <a:rPr lang="uk-UA" sz="2400" b="1" dirty="0" smtClean="0">
                <a:solidFill>
                  <a:srgbClr val="002060"/>
                </a:solidFill>
              </a:rPr>
              <a:t> на ринку електричної енергії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980728"/>
            <a:ext cx="396044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БІОМЕТАН з мережі ПГ</a:t>
            </a:r>
            <a:endParaRPr lang="uk-UA" sz="2400" b="1" dirty="0">
              <a:solidFill>
                <a:srgbClr val="00B0F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137" y="2276872"/>
            <a:ext cx="3827823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ПІДКЛЮЧЕННЯ</a:t>
            </a:r>
          </a:p>
          <a:p>
            <a:pPr algn="ctr"/>
            <a:r>
              <a:rPr lang="uk-UA" sz="2400" b="1" dirty="0" smtClean="0">
                <a:solidFill>
                  <a:srgbClr val="00B0F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НОВИХ</a:t>
            </a:r>
            <a:r>
              <a:rPr lang="uk-UA" sz="2400" b="1" dirty="0" smtClean="0">
                <a:solidFill>
                  <a:srgbClr val="00B0F0"/>
                </a:solidFill>
              </a:rPr>
              <a:t> КГУ</a:t>
            </a:r>
            <a:endParaRPr lang="uk-UA" sz="2400" b="1" dirty="0">
              <a:solidFill>
                <a:srgbClr val="00B0F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987824" y="1628800"/>
            <a:ext cx="609060" cy="57606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276871"/>
            <a:ext cx="3744416" cy="8640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ІСНУЮЧІ</a:t>
            </a:r>
            <a:r>
              <a:rPr lang="uk-UA" sz="2400" b="1" dirty="0" smtClean="0">
                <a:solidFill>
                  <a:srgbClr val="00B0F0"/>
                </a:solidFill>
              </a:rPr>
              <a:t> ГЕНЕРУЮЧІ ПОТУЖНОСТІ НА ПГ </a:t>
            </a:r>
            <a:endParaRPr lang="uk-UA" sz="2400" b="1" dirty="0">
              <a:solidFill>
                <a:srgbClr val="00B0F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547116" y="1628800"/>
            <a:ext cx="609060" cy="576064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>
            <a:stCxn id="4" idx="2"/>
          </p:cNvCxnSpPr>
          <p:nvPr/>
        </p:nvCxnSpPr>
        <p:spPr>
          <a:xfrm>
            <a:off x="4608004" y="1556792"/>
            <a:ext cx="0" cy="55172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4709560" y="3828546"/>
            <a:ext cx="2166696" cy="1184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25 ТЕЦ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uk-UA" baseline="-25000" dirty="0" err="1" smtClean="0">
                <a:solidFill>
                  <a:schemeClr val="tx1"/>
                </a:solidFill>
              </a:rPr>
              <a:t>заг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3 506 </a:t>
            </a:r>
            <a:r>
              <a:rPr lang="uk-UA" dirty="0" err="1">
                <a:solidFill>
                  <a:schemeClr val="tx1"/>
                </a:solidFill>
              </a:rPr>
              <a:t>МВт</a:t>
            </a:r>
            <a:r>
              <a:rPr lang="uk-UA" baseline="-25000" dirty="0" err="1">
                <a:solidFill>
                  <a:schemeClr val="tx1"/>
                </a:solidFill>
              </a:rPr>
              <a:t>ел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ru-RU" baseline="-25000" dirty="0" smtClean="0">
                <a:solidFill>
                  <a:prstClr val="black"/>
                </a:solidFill>
              </a:rPr>
              <a:t>од </a:t>
            </a:r>
            <a:r>
              <a:rPr lang="ru-RU" dirty="0" smtClean="0">
                <a:solidFill>
                  <a:prstClr val="black"/>
                </a:solidFill>
              </a:rPr>
              <a:t>= 5…712 </a:t>
            </a:r>
            <a:r>
              <a:rPr lang="ru-RU" dirty="0" err="1" smtClean="0">
                <a:solidFill>
                  <a:prstClr val="black"/>
                </a:solidFill>
              </a:rPr>
              <a:t>МВт</a:t>
            </a:r>
            <a:r>
              <a:rPr lang="ru-RU" baseline="-25000" dirty="0" err="1" smtClean="0">
                <a:solidFill>
                  <a:prstClr val="black"/>
                </a:solidFill>
              </a:rPr>
              <a:t>ел</a:t>
            </a:r>
            <a:endParaRPr lang="ru-RU" baseline="-25000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/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ККД</a:t>
            </a:r>
            <a:r>
              <a:rPr lang="ru-RU" baseline="-25000" dirty="0" err="1" smtClean="0">
                <a:solidFill>
                  <a:schemeClr val="tx1"/>
                </a:solidFill>
              </a:rPr>
              <a:t>ел</a:t>
            </a:r>
            <a:r>
              <a:rPr lang="ru-RU" dirty="0" smtClean="0">
                <a:solidFill>
                  <a:schemeClr val="tx1"/>
                </a:solidFill>
              </a:rPr>
              <a:t> = 25-30 %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9957" y="3347700"/>
            <a:ext cx="2932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Ліцензіати НКРЕКП (2018 р.)</a:t>
            </a:r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948264" y="3828546"/>
            <a:ext cx="2160240" cy="11846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25 КГУ</a:t>
            </a:r>
          </a:p>
          <a:p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uk-UA" baseline="-25000" dirty="0" err="1" smtClean="0">
                <a:solidFill>
                  <a:schemeClr val="tx1"/>
                </a:solidFill>
              </a:rPr>
              <a:t>заг</a:t>
            </a:r>
            <a:r>
              <a:rPr lang="uk-UA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47.7 </a:t>
            </a:r>
            <a:r>
              <a:rPr lang="uk-UA" dirty="0" err="1">
                <a:solidFill>
                  <a:schemeClr val="tx1"/>
                </a:solidFill>
              </a:rPr>
              <a:t>МВт</a:t>
            </a:r>
            <a:r>
              <a:rPr lang="uk-UA" baseline="-25000" dirty="0" err="1">
                <a:solidFill>
                  <a:schemeClr val="tx1"/>
                </a:solidFill>
              </a:rPr>
              <a:t>ел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ru-RU" baseline="-25000" dirty="0" smtClean="0">
                <a:solidFill>
                  <a:prstClr val="black"/>
                </a:solidFill>
              </a:rPr>
              <a:t>од </a:t>
            </a:r>
            <a:r>
              <a:rPr lang="ru-RU" dirty="0" smtClean="0">
                <a:solidFill>
                  <a:prstClr val="black"/>
                </a:solidFill>
              </a:rPr>
              <a:t>= 0.4…8.6 </a:t>
            </a:r>
            <a:r>
              <a:rPr lang="ru-RU" dirty="0" err="1" smtClean="0">
                <a:solidFill>
                  <a:prstClr val="black"/>
                </a:solidFill>
              </a:rPr>
              <a:t>МВт</a:t>
            </a:r>
            <a:r>
              <a:rPr lang="ru-RU" baseline="-25000" dirty="0" err="1" smtClean="0">
                <a:solidFill>
                  <a:prstClr val="black"/>
                </a:solidFill>
              </a:rPr>
              <a:t>ел</a:t>
            </a:r>
            <a:endParaRPr lang="ru-RU" baseline="-25000" dirty="0" smtClean="0">
              <a:solidFill>
                <a:prstClr val="black"/>
              </a:solidFill>
            </a:endParaRPr>
          </a:p>
          <a:p>
            <a:pPr lvl="0"/>
            <a:r>
              <a:rPr lang="ru-RU" dirty="0" err="1" smtClean="0">
                <a:solidFill>
                  <a:prstClr val="black"/>
                </a:solidFill>
              </a:rPr>
              <a:t>ККД</a:t>
            </a:r>
            <a:r>
              <a:rPr lang="ru-RU" baseline="-25000" dirty="0" err="1" smtClean="0">
                <a:solidFill>
                  <a:prstClr val="black"/>
                </a:solidFill>
              </a:rPr>
              <a:t>ел</a:t>
            </a:r>
            <a:r>
              <a:rPr lang="ru-RU" baseline="-25000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= 35…38 %</a:t>
            </a:r>
            <a:r>
              <a:rPr lang="uk-UA" dirty="0" smtClean="0"/>
              <a:t> =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512" y="3497788"/>
            <a:ext cx="4176464" cy="2811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Котельні</a:t>
            </a:r>
            <a:r>
              <a:rPr lang="ru-RU" sz="2000" b="1" dirty="0" smtClean="0">
                <a:solidFill>
                  <a:schemeClr val="tx1"/>
                </a:solidFill>
              </a:rPr>
              <a:t> ЦТ і  </a:t>
            </a:r>
            <a:r>
              <a:rPr lang="ru-RU" sz="2000" b="1" dirty="0" err="1" smtClean="0">
                <a:solidFill>
                  <a:schemeClr val="tx1"/>
                </a:solidFill>
              </a:rPr>
              <a:t>промислових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підприємств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Додаткові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витрати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+ 700…1000 </a:t>
            </a:r>
            <a:r>
              <a:rPr lang="uk-UA" sz="2000" b="1" dirty="0" smtClean="0">
                <a:solidFill>
                  <a:schemeClr val="tx1"/>
                </a:solidFill>
              </a:rPr>
              <a:t>євро/</a:t>
            </a:r>
            <a:r>
              <a:rPr lang="uk-UA" sz="2000" b="1" dirty="0" err="1" smtClean="0">
                <a:solidFill>
                  <a:schemeClr val="tx1"/>
                </a:solidFill>
              </a:rPr>
              <a:t>кВт</a:t>
            </a:r>
            <a:r>
              <a:rPr lang="uk-UA" sz="2000" b="1" baseline="-25000" dirty="0" err="1" smtClean="0">
                <a:solidFill>
                  <a:schemeClr val="tx1"/>
                </a:solidFill>
              </a:rPr>
              <a:t>ел</a:t>
            </a:r>
            <a:endParaRPr lang="uk-UA" sz="2000" b="1" baseline="-25000" dirty="0" smtClean="0">
              <a:solidFill>
                <a:schemeClr val="tx1"/>
              </a:solidFill>
            </a:endParaRPr>
          </a:p>
          <a:p>
            <a:pPr algn="ctr"/>
            <a:endParaRPr lang="uk-UA" sz="20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Проект, дозволи, ліценція</a:t>
            </a:r>
          </a:p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Конкуренція за споживачів тепла 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0314" y="5150222"/>
            <a:ext cx="456823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! </a:t>
            </a:r>
            <a:r>
              <a:rPr lang="uk-UA" dirty="0" smtClean="0"/>
              <a:t>Потужностей діючих ліцензіатів НКРЕКП </a:t>
            </a:r>
          </a:p>
          <a:p>
            <a:pPr algn="ctr"/>
            <a:r>
              <a:rPr lang="uk-UA" dirty="0" smtClean="0"/>
              <a:t>вистачило б, щоб утилізувати </a:t>
            </a:r>
          </a:p>
          <a:p>
            <a:pPr algn="ctr"/>
            <a:r>
              <a:rPr lang="uk-UA" dirty="0" smtClean="0"/>
              <a:t>~ </a:t>
            </a:r>
            <a:r>
              <a:rPr lang="uk-UA" b="1" dirty="0" smtClean="0"/>
              <a:t>8 млрд м</a:t>
            </a:r>
            <a:r>
              <a:rPr lang="uk-UA" b="1" baseline="30000" dirty="0" smtClean="0"/>
              <a:t>3</a:t>
            </a:r>
            <a:r>
              <a:rPr lang="uk-UA" b="1" dirty="0" smtClean="0"/>
              <a:t> БМ/рік</a:t>
            </a:r>
            <a:r>
              <a:rPr lang="uk-UA" dirty="0" smtClean="0"/>
              <a:t>, з гарантовано високим </a:t>
            </a:r>
          </a:p>
          <a:p>
            <a:pPr algn="ctr"/>
            <a:r>
              <a:rPr lang="uk-UA" dirty="0" smtClean="0"/>
              <a:t>коефіцієнтом утилізації теплової енергії</a:t>
            </a:r>
            <a:endParaRPr lang="uk-UA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ru-RU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01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0" y="1166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Пропозиції БАУ щодо стимулювання </a:t>
            </a:r>
            <a:r>
              <a:rPr lang="uk-UA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біометану </a:t>
            </a:r>
            <a:r>
              <a:rPr lang="uk-UA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через </a:t>
            </a:r>
            <a:r>
              <a:rPr lang="uk-UA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зелений тариф на </a:t>
            </a:r>
            <a:r>
              <a:rPr lang="uk-UA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електроенергію з </a:t>
            </a:r>
            <a:r>
              <a:rPr lang="uk-UA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біометану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9096" y="6376243"/>
            <a:ext cx="2057400" cy="365125"/>
          </a:xfrm>
        </p:spPr>
        <p:txBody>
          <a:bodyPr/>
          <a:lstStyle/>
          <a:p>
            <a:pPr>
              <a:defRPr/>
            </a:pPr>
            <a:fld id="{86536BBE-888F-40DF-9198-64AEEF2897D1}" type="slidenum">
              <a:rPr lang="uk-UA" sz="2400" smtClean="0">
                <a:cs typeface="Times New Roman" panose="02020603050405020304" pitchFamily="18" charset="0"/>
              </a:rPr>
              <a:pPr>
                <a:defRPr/>
              </a:pPr>
              <a:t>13</a:t>
            </a:fld>
            <a:endParaRPr lang="uk-UA" sz="2400" dirty="0"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801" y="1285743"/>
            <a:ext cx="831447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uk-UA" dirty="0">
                <a:cs typeface="Times New Roman" panose="02020603050405020304" pitchFamily="18" charset="0"/>
              </a:rPr>
              <a:t>З</a:t>
            </a:r>
            <a:r>
              <a:rPr lang="uk-UA" dirty="0" smtClean="0">
                <a:cs typeface="Times New Roman" panose="02020603050405020304" pitchFamily="18" charset="0"/>
              </a:rPr>
              <a:t>міни в Закон України «Про альтернативні джерела енергії»: </a:t>
            </a: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600" b="1" dirty="0" smtClean="0">
                <a:cs typeface="Times New Roman" panose="02020603050405020304" pitchFamily="18" charset="0"/>
              </a:rPr>
              <a:t>Визначення терміну «біометан» </a:t>
            </a:r>
            <a:r>
              <a:rPr lang="uk-UA" sz="1600" dirty="0"/>
              <a:t>як  біогазу, що за своїми фізико-технічними характеристиками відповідає стандартам на природний газ для подачі до газотранспортної та газорозподільної системи або для використання в якості моторного </a:t>
            </a:r>
            <a:r>
              <a:rPr lang="uk-UA" sz="1600" dirty="0" smtClean="0"/>
              <a:t>палива</a:t>
            </a:r>
            <a:r>
              <a:rPr lang="uk-UA" sz="1600" dirty="0"/>
              <a:t>;</a:t>
            </a:r>
            <a:endParaRPr lang="uk-UA" sz="1600" dirty="0" smtClean="0">
              <a:cs typeface="Times New Roman" panose="02020603050405020304" pitchFamily="18" charset="0"/>
            </a:endParaRPr>
          </a:p>
          <a:p>
            <a:pPr marL="285750" lvl="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sz="1600" dirty="0" smtClean="0">
                <a:cs typeface="Times New Roman" panose="02020603050405020304" pitchFamily="18" charset="0"/>
              </a:rPr>
              <a:t>Запровадження </a:t>
            </a:r>
            <a:r>
              <a:rPr lang="uk-UA" sz="1600" b="1" dirty="0" smtClean="0"/>
              <a:t>зеленого тарифу </a:t>
            </a:r>
            <a:r>
              <a:rPr lang="uk-UA" sz="1600" b="1" dirty="0"/>
              <a:t>на електроенергію з біометану </a:t>
            </a:r>
            <a:r>
              <a:rPr lang="uk-UA" sz="1600" dirty="0"/>
              <a:t>на тому ж рівні, що для електроенергії з біогазу: 0,124 євро за </a:t>
            </a:r>
            <a:r>
              <a:rPr lang="uk-UA" sz="1600" dirty="0" smtClean="0"/>
              <a:t>кВт*год без ПДВ;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15487"/>
              </p:ext>
            </p:extLst>
          </p:nvPr>
        </p:nvGraphicFramePr>
        <p:xfrm>
          <a:off x="281107" y="3595575"/>
          <a:ext cx="8458490" cy="10691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0287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97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600" dirty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600" noProof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Категорії</a:t>
                      </a:r>
                      <a:r>
                        <a:rPr lang="uk-UA" sz="1600" baseline="0" noProof="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енергетичних блоків</a:t>
                      </a:r>
                      <a:endParaRPr lang="en-US" sz="1600" noProof="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«Зелений» тариф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endParaRPr lang="uk-UA" sz="1600" dirty="0" smtClean="0">
                        <a:solidFill>
                          <a:srgbClr val="FFFF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євро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600" dirty="0" err="1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кВт∙год</a:t>
                      </a:r>
                      <a:r>
                        <a:rPr lang="uk-UA" sz="1600" dirty="0" smtClean="0">
                          <a:solidFill>
                            <a:srgbClr val="FFFF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без ПДВ</a:t>
                      </a:r>
                      <a:endParaRPr lang="uk-UA" sz="1600" dirty="0">
                        <a:solidFill>
                          <a:srgbClr val="FFFF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0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3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6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електроенергії, виробленої з біометану</a:t>
                      </a:r>
                      <a:endParaRPr lang="uk-UA" sz="1600" baseline="-25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uk-UA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5535" y="4885562"/>
            <a:ext cx="8344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uk-UA" b="1" dirty="0"/>
              <a:t>Створення державного реєстру для обліку виробництва і споживання </a:t>
            </a:r>
            <a:r>
              <a:rPr lang="uk-UA" b="1" dirty="0" smtClean="0"/>
              <a:t>біометану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5879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BA2DFF9-129E-48CF-A724-57E23B81861F}" type="slidenum">
              <a:rPr lang="ru-RU" sz="2400" smtClean="0"/>
              <a:t>14</a:t>
            </a:fld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10344"/>
            <a:ext cx="8568952" cy="482352"/>
          </a:xfrm>
        </p:spPr>
        <p:txBody>
          <a:bodyPr>
            <a:noAutofit/>
          </a:bodyPr>
          <a:lstStyle/>
          <a:p>
            <a:r>
              <a:rPr lang="uk-UA" altLang="uk-UA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Національний реєстр виробництва та споживання біометану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683621"/>
            <a:ext cx="885698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400" b="1" dirty="0" smtClean="0"/>
              <a:t>Функція</a:t>
            </a:r>
            <a:r>
              <a:rPr lang="en-US" sz="1400" b="1" dirty="0" smtClean="0"/>
              <a:t>: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облік та балансування масових обсягів біометану, що подається в ГТС  України </a:t>
            </a:r>
            <a:endParaRPr lang="en-US" sz="14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обмін </a:t>
            </a:r>
            <a:r>
              <a:rPr lang="uk-UA" sz="1400" b="1" dirty="0"/>
              <a:t>Гарантіями Походження </a:t>
            </a:r>
            <a:r>
              <a:rPr lang="uk-UA" sz="1400" dirty="0"/>
              <a:t>(</a:t>
            </a:r>
            <a:r>
              <a:rPr lang="en-US" sz="1400" dirty="0"/>
              <a:t>Guarantees of Origin </a:t>
            </a:r>
            <a:r>
              <a:rPr lang="uk-UA" sz="1400" dirty="0" smtClean="0"/>
              <a:t>- </a:t>
            </a:r>
            <a:r>
              <a:rPr lang="en-US" sz="1400" b="1" dirty="0" err="1" smtClean="0"/>
              <a:t>GoO</a:t>
            </a:r>
            <a:r>
              <a:rPr lang="uk-UA" sz="1400" dirty="0" smtClean="0"/>
              <a:t>)</a:t>
            </a:r>
            <a:r>
              <a:rPr lang="ru-RU" sz="1400" dirty="0" smtClean="0"/>
              <a:t>, </a:t>
            </a:r>
            <a:r>
              <a:rPr lang="uk-UA" sz="1400" dirty="0" smtClean="0"/>
              <a:t>потенційно також з </a:t>
            </a:r>
            <a:r>
              <a:rPr lang="uk-UA" sz="1400" dirty="0"/>
              <a:t>європейськими </a:t>
            </a:r>
            <a:r>
              <a:rPr lang="uk-UA" sz="1400" dirty="0" smtClean="0"/>
              <a:t>країнами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 smtClean="0"/>
              <a:t>співробітництво </a:t>
            </a:r>
            <a:r>
              <a:rPr lang="uk-UA" sz="1400" dirty="0"/>
              <a:t>між існуючими національними реєстрами </a:t>
            </a:r>
            <a:r>
              <a:rPr lang="uk-UA" sz="1400" dirty="0" smtClean="0"/>
              <a:t>біометану інших країн, 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400" dirty="0"/>
              <a:t>п</a:t>
            </a:r>
            <a:r>
              <a:rPr lang="uk-UA" sz="1400" dirty="0" smtClean="0"/>
              <a:t>отенційне створення єдиного Європейського </a:t>
            </a:r>
            <a:r>
              <a:rPr lang="uk-UA" sz="1400" dirty="0"/>
              <a:t>реєстру відновлюваних газів </a:t>
            </a:r>
            <a:r>
              <a:rPr lang="uk-UA" sz="1400" dirty="0" smtClean="0"/>
              <a:t>(</a:t>
            </a:r>
            <a:r>
              <a:rPr lang="en-US" sz="1400" dirty="0" err="1" smtClean="0"/>
              <a:t>ERGaR</a:t>
            </a:r>
            <a:r>
              <a:rPr lang="ru-RU" sz="1400" dirty="0" smtClean="0"/>
              <a:t>)</a:t>
            </a:r>
            <a:r>
              <a:rPr lang="uk-UA" sz="1400" dirty="0" smtClean="0"/>
              <a:t>*</a:t>
            </a:r>
            <a:endParaRPr lang="en-US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844486"/>
            <a:ext cx="871296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altLang="uk-UA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uk-UA" altLang="uk-UA" sz="1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останова</a:t>
            </a:r>
            <a:r>
              <a:rPr lang="uk-UA" altLang="uk-UA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КМУ </a:t>
            </a:r>
            <a:r>
              <a:rPr lang="en-US" altLang="uk-UA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uk-UA" altLang="uk-UA" sz="1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Про національний реєстр виробництва та споживання </a:t>
            </a:r>
            <a:r>
              <a:rPr lang="uk-UA" altLang="uk-UA" sz="1400" b="1" dirty="0" err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біометану</a:t>
            </a:r>
            <a:r>
              <a:rPr lang="en-US" altLang="uk-UA" sz="1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uk-UA" altLang="uk-UA" sz="14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400" b="1" dirty="0">
              <a:solidFill>
                <a:prstClr val="black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uk-UA" sz="1400" b="1" dirty="0" smtClean="0">
                <a:solidFill>
                  <a:prstClr val="black"/>
                </a:solidFill>
              </a:rPr>
              <a:t>Призначення відповідального державного органу </a:t>
            </a:r>
            <a:r>
              <a:rPr lang="uk-UA" sz="1400" b="1" dirty="0">
                <a:solidFill>
                  <a:prstClr val="black"/>
                </a:solidFill>
              </a:rPr>
              <a:t>за розробку та ведення </a:t>
            </a:r>
            <a:r>
              <a:rPr lang="uk-UA" sz="1400" b="1" dirty="0" smtClean="0">
                <a:solidFill>
                  <a:prstClr val="black"/>
                </a:solidFill>
              </a:rPr>
              <a:t>реєстру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1400" b="1" dirty="0">
                <a:solidFill>
                  <a:prstClr val="black"/>
                </a:solidFill>
              </a:rPr>
              <a:t>Оператор ГТС </a:t>
            </a:r>
            <a:r>
              <a:rPr lang="uk-UA" sz="1400" b="1" dirty="0" smtClean="0">
                <a:solidFill>
                  <a:prstClr val="black"/>
                </a:solidFill>
              </a:rPr>
              <a:t>України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uk-UA" sz="1400" dirty="0">
                <a:solidFill>
                  <a:prstClr val="black"/>
                </a:solidFill>
              </a:rPr>
              <a:t>або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uk-UA" sz="1400" dirty="0" smtClean="0">
                <a:solidFill>
                  <a:prstClr val="black"/>
                </a:solidFill>
              </a:rPr>
              <a:t>Державне </a:t>
            </a:r>
            <a:r>
              <a:rPr lang="uk-UA" sz="1400" dirty="0">
                <a:solidFill>
                  <a:prstClr val="black"/>
                </a:solidFill>
              </a:rPr>
              <a:t>агентство з енергоефективності та енергозбереження </a:t>
            </a:r>
            <a:r>
              <a:rPr lang="uk-UA" sz="1400" dirty="0" smtClean="0">
                <a:solidFill>
                  <a:prstClr val="black"/>
                </a:solidFill>
              </a:rPr>
              <a:t>України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83959"/>
            <a:ext cx="8013089" cy="261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6453336"/>
            <a:ext cx="8297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000" dirty="0" smtClean="0"/>
              <a:t>* </a:t>
            </a:r>
            <a:r>
              <a:rPr lang="en-US" sz="1000" i="1" dirty="0" err="1" smtClean="0"/>
              <a:t>ERGaR</a:t>
            </a:r>
            <a:r>
              <a:rPr lang="en-US" sz="1000" i="1" dirty="0" smtClean="0"/>
              <a:t> </a:t>
            </a:r>
            <a:r>
              <a:rPr lang="uk-UA" sz="1000" i="1" dirty="0"/>
              <a:t>- некомерційна міжнародна асоціація, метою якої є визнання Європейською Комісією добровільної схеми балансування обсягів біометану в рамках Директиви щодо відновлюваних джерел енергії (</a:t>
            </a:r>
            <a:r>
              <a:rPr lang="en-US" sz="1000" i="1" dirty="0"/>
              <a:t>RED</a:t>
            </a:r>
            <a:r>
              <a:rPr lang="uk-UA" sz="1000" i="1" dirty="0" smtClean="0"/>
              <a:t>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7645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33730" cy="49006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Порівняння цін на </a:t>
            </a:r>
            <a:r>
              <a:rPr lang="uk-UA" sz="2400" b="1" dirty="0" err="1" smtClean="0"/>
              <a:t>біометан</a:t>
            </a:r>
            <a:r>
              <a:rPr lang="uk-UA" sz="2400" b="1" dirty="0" smtClean="0"/>
              <a:t> та моторні палива (2015-2020 рр.)</a:t>
            </a:r>
            <a:endParaRPr lang="uk-UA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" y="692696"/>
            <a:ext cx="8424488" cy="253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3264696"/>
            <a:ext cx="878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Необхідний розмір акцизного податку на СПГ, з врахуванням податку на СО</a:t>
            </a:r>
            <a:r>
              <a:rPr lang="uk-UA" sz="2000" b="1" baseline="-25000" dirty="0" smtClean="0"/>
              <a:t>2</a:t>
            </a:r>
            <a:endParaRPr lang="uk-UA" sz="2000" b="1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6" y="3700808"/>
            <a:ext cx="4032000" cy="2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4921423"/>
            <a:ext cx="2825966" cy="307777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При ц</a:t>
            </a:r>
            <a:r>
              <a:rPr lang="uk-UA" sz="1400" b="1" dirty="0" err="1" smtClean="0"/>
              <a:t>іні</a:t>
            </a:r>
            <a:r>
              <a:rPr lang="uk-UA" sz="1400" b="1" dirty="0" smtClean="0"/>
              <a:t> на </a:t>
            </a:r>
            <a:r>
              <a:rPr lang="uk-UA" sz="1400" b="1" dirty="0" err="1" smtClean="0"/>
              <a:t>біометан</a:t>
            </a:r>
            <a:r>
              <a:rPr lang="uk-UA" sz="1400" b="1" dirty="0" smtClean="0"/>
              <a:t> </a:t>
            </a:r>
            <a:r>
              <a:rPr lang="uk-UA" sz="1400" b="1" dirty="0" smtClean="0">
                <a:solidFill>
                  <a:srgbClr val="0070C0"/>
                </a:solidFill>
              </a:rPr>
              <a:t>0,67</a:t>
            </a:r>
            <a:r>
              <a:rPr lang="uk-UA" sz="1400" b="1" dirty="0" smtClean="0"/>
              <a:t> євро/м</a:t>
            </a:r>
            <a:r>
              <a:rPr lang="uk-UA" sz="1400" b="1" baseline="30000" dirty="0" smtClean="0"/>
              <a:t>3</a:t>
            </a:r>
            <a:endParaRPr lang="uk-UA" sz="1400" b="1" baseline="30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369"/>
            <a:ext cx="4032000" cy="302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52120" y="4849415"/>
            <a:ext cx="2825966" cy="307777"/>
          </a:xfrm>
          <a:prstGeom prst="rect">
            <a:avLst/>
          </a:prstGeom>
          <a:solidFill>
            <a:srgbClr val="FFFF00">
              <a:alpha val="71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При ц</a:t>
            </a:r>
            <a:r>
              <a:rPr lang="uk-UA" sz="1400" b="1" dirty="0" err="1" smtClean="0"/>
              <a:t>іні</a:t>
            </a:r>
            <a:r>
              <a:rPr lang="uk-UA" sz="1400" b="1" dirty="0" smtClean="0"/>
              <a:t> на </a:t>
            </a:r>
            <a:r>
              <a:rPr lang="uk-UA" sz="1400" b="1" dirty="0" err="1" smtClean="0"/>
              <a:t>біометан</a:t>
            </a:r>
            <a:r>
              <a:rPr lang="uk-UA" sz="1400" b="1" dirty="0" smtClean="0"/>
              <a:t> </a:t>
            </a:r>
            <a:r>
              <a:rPr lang="uk-UA" sz="1400" b="1" dirty="0" smtClean="0">
                <a:solidFill>
                  <a:srgbClr val="C00000"/>
                </a:solidFill>
              </a:rPr>
              <a:t>0,</a:t>
            </a:r>
            <a:r>
              <a:rPr lang="en-US" sz="1400" b="1" dirty="0" smtClean="0">
                <a:solidFill>
                  <a:srgbClr val="C00000"/>
                </a:solidFill>
              </a:rPr>
              <a:t>7</a:t>
            </a:r>
            <a:r>
              <a:rPr lang="uk-UA" sz="1400" b="1" dirty="0" smtClean="0">
                <a:solidFill>
                  <a:srgbClr val="C00000"/>
                </a:solidFill>
              </a:rPr>
              <a:t>7 </a:t>
            </a:r>
            <a:r>
              <a:rPr lang="uk-UA" sz="1400" b="1" dirty="0" smtClean="0"/>
              <a:t>євро/м</a:t>
            </a:r>
            <a:r>
              <a:rPr lang="uk-UA" sz="1400" b="1" baseline="30000" dirty="0" smtClean="0"/>
              <a:t>3</a:t>
            </a:r>
            <a:endParaRPr lang="uk-UA" sz="1400" b="1" baseline="30000" dirty="0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41372" y="6381328"/>
            <a:ext cx="2102628" cy="476672"/>
          </a:xfrm>
        </p:spPr>
        <p:txBody>
          <a:bodyPr/>
          <a:lstStyle/>
          <a:p>
            <a:fld id="{F5800C45-6807-4644-89DC-6AEAD5335630}" type="slidenum">
              <a:rPr lang="ru-RU" sz="2400" smtClean="0"/>
              <a:t>15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3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99528" cy="864096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Стимулювання біометану як моторного палива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05" y="1052736"/>
            <a:ext cx="8659568" cy="55595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chemeClr val="tx1"/>
                </a:solidFill>
              </a:rPr>
              <a:t>Новий Закон України </a:t>
            </a:r>
            <a:r>
              <a:rPr lang="uk-UA" sz="1600" dirty="0" smtClean="0">
                <a:solidFill>
                  <a:schemeClr val="tx1"/>
                </a:solidFill>
              </a:rPr>
              <a:t>про заохочення споживання біометану та біопалива нового покоління на транспорті на період 2020-2030 рр. (на основі директиви ЄС RED II):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tx1"/>
                </a:solidFill>
              </a:rPr>
              <a:t>Зобов'язання збільшення частки відновлюваних газів/біометану в структурі використання на транспорті (5-10% в  2030 році).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tx1"/>
                </a:solidFill>
              </a:rPr>
              <a:t>Зміни до </a:t>
            </a:r>
            <a:r>
              <a:rPr lang="uk-UA" sz="1600" b="1" dirty="0">
                <a:solidFill>
                  <a:schemeClr val="tx1"/>
                </a:solidFill>
              </a:rPr>
              <a:t>Податкового Кодексу  </a:t>
            </a:r>
            <a:r>
              <a:rPr lang="uk-UA" sz="1600" dirty="0">
                <a:solidFill>
                  <a:schemeClr val="tx1"/>
                </a:solidFill>
              </a:rPr>
              <a:t>- </a:t>
            </a:r>
            <a:r>
              <a:rPr lang="uk-UA" sz="1600" dirty="0" smtClean="0">
                <a:solidFill>
                  <a:schemeClr val="tx1"/>
                </a:solidFill>
              </a:rPr>
              <a:t>звільнення </a:t>
            </a:r>
            <a:r>
              <a:rPr lang="uk-UA" sz="1600" dirty="0">
                <a:solidFill>
                  <a:schemeClr val="tx1"/>
                </a:solidFill>
              </a:rPr>
              <a:t>від сплати </a:t>
            </a:r>
            <a:r>
              <a:rPr lang="uk-UA" sz="1600" dirty="0" smtClean="0">
                <a:solidFill>
                  <a:schemeClr val="tx1"/>
                </a:solidFill>
              </a:rPr>
              <a:t>акцизного податку </a:t>
            </a:r>
            <a:r>
              <a:rPr lang="uk-UA" sz="1600" dirty="0">
                <a:solidFill>
                  <a:schemeClr val="tx1"/>
                </a:solidFill>
              </a:rPr>
              <a:t>на </a:t>
            </a:r>
            <a:r>
              <a:rPr lang="uk-UA" sz="1600" dirty="0" smtClean="0">
                <a:solidFill>
                  <a:schemeClr val="tx1"/>
                </a:solidFill>
              </a:rPr>
              <a:t>біометан/відновлювані гази</a:t>
            </a:r>
            <a:r>
              <a:rPr lang="uk-UA" sz="1600" dirty="0"/>
              <a:t>. </a:t>
            </a:r>
            <a:r>
              <a:rPr lang="uk-UA" sz="1600" dirty="0" smtClean="0"/>
              <a:t>Активне використання акцизного податку, податку на CO</a:t>
            </a:r>
            <a:r>
              <a:rPr lang="uk-UA" sz="1600" baseline="-25000" dirty="0" smtClean="0"/>
              <a:t>2</a:t>
            </a:r>
            <a:r>
              <a:rPr lang="uk-UA" sz="1600" dirty="0" smtClean="0"/>
              <a:t>, спец. </a:t>
            </a:r>
            <a:r>
              <a:rPr lang="uk-UA" sz="1600" dirty="0"/>
              <a:t>п</a:t>
            </a:r>
            <a:r>
              <a:rPr lang="uk-UA" sz="1600" dirty="0" smtClean="0"/>
              <a:t>одатків для всіх видів викопного палива.</a:t>
            </a:r>
            <a:endParaRPr lang="uk-UA" sz="16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tx1"/>
                </a:solidFill>
              </a:rPr>
              <a:t>Зміни </a:t>
            </a:r>
            <a:r>
              <a:rPr lang="uk-UA" sz="1600" dirty="0">
                <a:solidFill>
                  <a:schemeClr val="tx1"/>
                </a:solidFill>
              </a:rPr>
              <a:t>до </a:t>
            </a:r>
            <a:r>
              <a:rPr lang="uk-UA" sz="1600" b="1" dirty="0" smtClean="0">
                <a:solidFill>
                  <a:schemeClr val="tx1"/>
                </a:solidFill>
              </a:rPr>
              <a:t>Національної </a:t>
            </a:r>
            <a:r>
              <a:rPr lang="uk-UA" sz="1600" b="1" dirty="0">
                <a:solidFill>
                  <a:schemeClr val="tx1"/>
                </a:solidFill>
              </a:rPr>
              <a:t>енергетичної стратегії </a:t>
            </a:r>
            <a:r>
              <a:rPr lang="uk-UA" sz="1600" dirty="0" smtClean="0">
                <a:solidFill>
                  <a:schemeClr val="tx1"/>
                </a:solidFill>
              </a:rPr>
              <a:t>– формування цілей щодо використання </a:t>
            </a:r>
            <a:r>
              <a:rPr lang="uk-UA" sz="1600" dirty="0" smtClean="0"/>
              <a:t>біометану/відновлюваних газів </a:t>
            </a:r>
            <a:r>
              <a:rPr lang="uk-UA" sz="1600" dirty="0" smtClean="0">
                <a:solidFill>
                  <a:schemeClr val="tx1"/>
                </a:solidFill>
              </a:rPr>
              <a:t>(наприклад, об'єму виробленого газу, кількісті станцій для заправки стисненого або зрідженого біометану в 2035 році). Визначення короткострокових (2035 р.) та довгострокових (2050 р.) цілей.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tx1"/>
                </a:solidFill>
              </a:rPr>
              <a:t>Впровадження </a:t>
            </a:r>
            <a:r>
              <a:rPr lang="uk-UA" sz="1600" b="1" dirty="0" smtClean="0">
                <a:solidFill>
                  <a:schemeClr val="tx1"/>
                </a:solidFill>
              </a:rPr>
              <a:t>заходів та програм підтримки транспортних засобів</a:t>
            </a:r>
            <a:r>
              <a:rPr lang="uk-UA" sz="1600" dirty="0" smtClean="0">
                <a:solidFill>
                  <a:schemeClr val="tx1"/>
                </a:solidFill>
              </a:rPr>
              <a:t>, що використовують біометан в муніципалітетах та сільському господарстві.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b="1" dirty="0" smtClean="0">
                <a:solidFill>
                  <a:schemeClr val="tx1"/>
                </a:solidFill>
              </a:rPr>
              <a:t>Інвестиційні програми </a:t>
            </a:r>
            <a:r>
              <a:rPr lang="uk-UA" sz="1600" dirty="0" smtClean="0">
                <a:solidFill>
                  <a:schemeClr val="tx1"/>
                </a:solidFill>
              </a:rPr>
              <a:t>для муніципалітетів та агропідприємств.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tx1"/>
                </a:solidFill>
              </a:rPr>
              <a:t>Заходи з просування біометану як моторного палива (</a:t>
            </a:r>
            <a:r>
              <a:rPr lang="uk-UA" sz="1600" b="1" dirty="0" smtClean="0">
                <a:solidFill>
                  <a:schemeClr val="tx1"/>
                </a:solidFill>
              </a:rPr>
              <a:t>премія за «зелений» автомобіль, підтримка АЗС з реалізацією БМ, інвестиційні гранти).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>
                <a:solidFill>
                  <a:schemeClr val="tx1"/>
                </a:solidFill>
              </a:rPr>
              <a:t>Впровадження</a:t>
            </a:r>
            <a:r>
              <a:rPr lang="uk-UA" sz="1600" b="1" dirty="0"/>
              <a:t> </a:t>
            </a:r>
            <a:r>
              <a:rPr lang="uk-UA" sz="1600" b="1" dirty="0" smtClean="0"/>
              <a:t>інвестиційних програм/ </a:t>
            </a:r>
            <a:r>
              <a:rPr lang="uk-UA" sz="1600" b="1" dirty="0" smtClean="0">
                <a:solidFill>
                  <a:schemeClr val="tx1"/>
                </a:solidFill>
              </a:rPr>
              <a:t>субсидій</a:t>
            </a:r>
            <a:r>
              <a:rPr lang="uk-UA" sz="1600" dirty="0" smtClean="0">
                <a:solidFill>
                  <a:schemeClr val="tx1"/>
                </a:solidFill>
              </a:rPr>
              <a:t> на розвиток інфраструктури постачання та споживання БМ.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16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7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Вміст О</a:t>
            </a:r>
            <a:r>
              <a:rPr lang="uk-UA" sz="2400" b="1" baseline="-250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2</a:t>
            </a: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критичний фактор технічної можливості </a:t>
            </a:r>
            <a:r>
              <a:rPr lang="uk-UA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закачування </a:t>
            </a:r>
            <a:r>
              <a:rPr lang="uk-UA" sz="24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біометану</a:t>
            </a:r>
            <a:r>
              <a:rPr lang="uk-UA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uk-UA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газові мережі в Україні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fld id="{F5800C45-6807-4644-89DC-6AEAD5335630}" type="slidenum">
              <a:rPr lang="ru-RU" sz="2400" smtClean="0"/>
              <a:t>17</a:t>
            </a:fld>
            <a:endParaRPr lang="ru-R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650343"/>
              </p:ext>
            </p:extLst>
          </p:nvPr>
        </p:nvGraphicFramePr>
        <p:xfrm>
          <a:off x="323528" y="2132856"/>
          <a:ext cx="4104459" cy="4079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4482">
                  <a:extLst>
                    <a:ext uri="{9D8B030D-6E8A-4147-A177-3AD203B41FA5}">
                      <a16:colId xmlns:a16="http://schemas.microsoft.com/office/drawing/2014/main" xmlns="" val="2796346857"/>
                    </a:ext>
                  </a:extLst>
                </a:gridCol>
                <a:gridCol w="1049977">
                  <a:extLst>
                    <a:ext uri="{9D8B030D-6E8A-4147-A177-3AD203B41FA5}">
                      <a16:colId xmlns:a16="http://schemas.microsoft.com/office/drawing/2014/main" xmlns="" val="4016395754"/>
                    </a:ext>
                  </a:extLst>
                </a:gridCol>
              </a:tblGrid>
              <a:tr h="3754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Параметр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Значення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8629572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метану (C1),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≥ 90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4112542322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етану (C2),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≤ 7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833078346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пропану (C3),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≤ 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1483744088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бутану (C4),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≤ 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1574240376"/>
                  </a:ext>
                </a:extLst>
              </a:tr>
              <a:tr h="5693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пентану та інших більш важких вуглеводнів (C5+),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≤ 1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3606321187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азоту (N2),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≤ 5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857233729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вуглецю (CO2), </a:t>
                      </a:r>
                      <a:r>
                        <a:rPr lang="uk-UA" sz="1400" b="1" dirty="0" err="1">
                          <a:effectLst/>
                        </a:rPr>
                        <a:t>мол</a:t>
                      </a:r>
                      <a:r>
                        <a:rPr lang="uk-UA" sz="1400" b="1" dirty="0">
                          <a:effectLst/>
                        </a:rPr>
                        <a:t>. %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≤ 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2965952683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Вміст кисню (O2), </a:t>
                      </a:r>
                      <a:r>
                        <a:rPr lang="uk-UA" sz="1400" b="1" dirty="0" err="1">
                          <a:solidFill>
                            <a:srgbClr val="FF0000"/>
                          </a:solidFill>
                          <a:effectLst/>
                        </a:rPr>
                        <a:t>мол</a:t>
                      </a: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. %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solidFill>
                            <a:srgbClr val="FF0000"/>
                          </a:solidFill>
                          <a:effectLst/>
                        </a:rPr>
                        <a:t>≤ 0,02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3458677337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механічних домішок: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Відсутні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2886764758"/>
                  </a:ext>
                </a:extLst>
              </a:tr>
              <a:tr h="3065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Вміст сірководню, г/м-3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≤ 0,006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17780" marB="17780"/>
                </a:tc>
                <a:extLst>
                  <a:ext uri="{0D108BD9-81ED-4DB2-BD59-A6C34878D82A}">
                    <a16:rowId xmlns:a16="http://schemas.microsoft.com/office/drawing/2014/main" xmlns="" val="1838526417"/>
                  </a:ext>
                </a:extLst>
              </a:tr>
              <a:tr h="3754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>
                          <a:effectLst/>
                        </a:rPr>
                        <a:t>Вміст меркаптанової сірки, г/м-3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uk-UA" sz="1400" b="1" dirty="0">
                          <a:effectLst/>
                        </a:rPr>
                        <a:t>≤ 0,02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77956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02047"/>
              </p:ext>
            </p:extLst>
          </p:nvPr>
        </p:nvGraphicFramePr>
        <p:xfrm>
          <a:off x="4572000" y="2132856"/>
          <a:ext cx="4258815" cy="4079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3">
                  <a:extLst>
                    <a:ext uri="{9D8B030D-6E8A-4147-A177-3AD203B41FA5}">
                      <a16:colId xmlns:a16="http://schemas.microsoft.com/office/drawing/2014/main" xmlns="" val="265185175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16941185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14961807"/>
                    </a:ext>
                  </a:extLst>
                </a:gridCol>
              </a:tblGrid>
              <a:tr h="694682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Максимально</a:t>
                      </a:r>
                      <a:r>
                        <a:rPr lang="uk-UA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допустимий вміст О</a:t>
                      </a:r>
                      <a:r>
                        <a:rPr lang="uk-UA" sz="1400" b="1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uk-UA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, мол. %</a:t>
                      </a:r>
                      <a:endParaRPr lang="uk-UA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35" marR="8335" marT="8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Газо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транспортна 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система</a:t>
                      </a:r>
                      <a:endParaRPr lang="uk-UA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335" marR="8335" marT="8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Газо</a:t>
                      </a:r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розподільча </a:t>
                      </a:r>
                    </a:p>
                    <a:p>
                      <a:pPr algn="ctr" fontAlgn="ctr"/>
                      <a:r>
                        <a:rPr lang="uk-UA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система</a:t>
                      </a:r>
                      <a:endParaRPr lang="en-US" sz="1400" dirty="0"/>
                    </a:p>
                  </a:txBody>
                  <a:tcPr marL="8335" marR="8335" marT="8335" marB="0" anchor="ctr"/>
                </a:tc>
                <a:extLst>
                  <a:ext uri="{0D108BD9-81ED-4DB2-BD59-A6C34878D82A}">
                    <a16:rowId xmlns:a16="http://schemas.microsoft.com/office/drawing/2014/main" xmlns="" val="3233458330"/>
                  </a:ext>
                </a:extLst>
              </a:tr>
              <a:tr h="4660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Типовий вміст в </a:t>
                      </a:r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біометані</a:t>
                      </a: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1471103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Україна 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0.02%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4729596"/>
                  </a:ext>
                </a:extLst>
              </a:tr>
              <a:tr h="4660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Стандарт ЄС </a:t>
                      </a:r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 16726-2016 </a:t>
                      </a:r>
                    </a:p>
                  </a:txBody>
                  <a:tcPr marL="8335" marR="8335" marT="83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0.001%</a:t>
                      </a:r>
                    </a:p>
                  </a:txBody>
                  <a:tcPr marL="8335" marR="8335" marT="833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1%</a:t>
                      </a:r>
                      <a:endParaRPr lang="en-US" sz="1400" b="1" dirty="0"/>
                    </a:p>
                  </a:txBody>
                  <a:tcPr marL="8335" marR="8335" marT="8335" marB="0" anchor="ctr"/>
                </a:tc>
                <a:extLst>
                  <a:ext uri="{0D108BD9-81ED-4DB2-BD59-A6C34878D82A}">
                    <a16:rowId xmlns:a16="http://schemas.microsoft.com/office/drawing/2014/main" xmlns="" val="2849789485"/>
                  </a:ext>
                </a:extLst>
              </a:tr>
              <a:tr h="46609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Німеччина 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 - в "сухих" мережах,                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 - 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вологих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 мережах 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9966901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Великобританія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996248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Швеція 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4918630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Австрія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120655"/>
                  </a:ext>
                </a:extLst>
              </a:tr>
              <a:tr h="3973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Швейцарія </a:t>
                      </a:r>
                    </a:p>
                  </a:txBody>
                  <a:tcPr marL="8335" marR="8335" marT="833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0.5%</a:t>
                      </a:r>
                    </a:p>
                  </a:txBody>
                  <a:tcPr marL="8335" marR="8335" marT="83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17793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1517" y="1336412"/>
            <a:ext cx="4104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a typeface="Times New Roman" panose="02020603050405020304" pitchFamily="18" charset="0"/>
              </a:rPr>
              <a:t>Вимоги </a:t>
            </a:r>
            <a:r>
              <a:rPr lang="uk-UA" sz="1600" b="1" dirty="0">
                <a:ea typeface="Times New Roman" panose="02020603050405020304" pitchFamily="18" charset="0"/>
              </a:rPr>
              <a:t>до вмісту газу </a:t>
            </a:r>
            <a:r>
              <a:rPr lang="uk-UA" sz="1600" b="1" dirty="0" smtClean="0">
                <a:ea typeface="Times New Roman" panose="02020603050405020304" pitchFamily="18" charset="0"/>
              </a:rPr>
              <a:t/>
            </a:r>
            <a:br>
              <a:rPr lang="uk-UA" sz="1600" b="1" dirty="0" smtClean="0">
                <a:ea typeface="Times New Roman" panose="02020603050405020304" pitchFamily="18" charset="0"/>
              </a:rPr>
            </a:br>
            <a:r>
              <a:rPr lang="uk-UA" sz="1600" b="1" dirty="0" smtClean="0">
                <a:ea typeface="Times New Roman" panose="02020603050405020304" pitchFamily="18" charset="0"/>
              </a:rPr>
              <a:t>за </a:t>
            </a:r>
            <a:r>
              <a:rPr lang="uk-UA" sz="1600" b="1" dirty="0">
                <a:ea typeface="Times New Roman" panose="02020603050405020304" pitchFamily="18" charset="0"/>
              </a:rPr>
              <a:t>Кодексом газотранспортної системи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4644005" y="1336412"/>
            <a:ext cx="4248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ea typeface="Times New Roman" panose="02020603050405020304" pitchFamily="18" charset="0"/>
              </a:rPr>
              <a:t>Вимоги </a:t>
            </a:r>
            <a:r>
              <a:rPr lang="uk-UA" sz="1600" b="1" dirty="0">
                <a:ea typeface="Times New Roman" panose="02020603050405020304" pitchFamily="18" charset="0"/>
              </a:rPr>
              <a:t>до вмісту </a:t>
            </a:r>
            <a:r>
              <a:rPr lang="uk-UA" sz="1600" b="1" dirty="0" smtClean="0">
                <a:ea typeface="Times New Roman" panose="02020603050405020304" pitchFamily="18" charset="0"/>
              </a:rPr>
              <a:t>О</a:t>
            </a:r>
            <a:r>
              <a:rPr lang="uk-UA" sz="1600" b="1" baseline="-25000" dirty="0" smtClean="0">
                <a:ea typeface="Times New Roman" panose="02020603050405020304" pitchFamily="18" charset="0"/>
              </a:rPr>
              <a:t>2</a:t>
            </a:r>
            <a:r>
              <a:rPr lang="uk-UA" sz="1600" b="1" dirty="0" smtClean="0">
                <a:ea typeface="Times New Roman" panose="02020603050405020304" pitchFamily="18" charset="0"/>
              </a:rPr>
              <a:t> </a:t>
            </a:r>
            <a:br>
              <a:rPr lang="uk-UA" sz="1600" b="1" dirty="0" smtClean="0">
                <a:ea typeface="Times New Roman" panose="02020603050405020304" pitchFamily="18" charset="0"/>
              </a:rPr>
            </a:br>
            <a:r>
              <a:rPr lang="uk-UA" sz="1600" b="1" dirty="0" smtClean="0">
                <a:ea typeface="Times New Roman" panose="02020603050405020304" pitchFamily="18" charset="0"/>
              </a:rPr>
              <a:t>в газотранспортних системах країн ЄС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029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49" y="5601165"/>
            <a:ext cx="557059" cy="47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9051" y="4261788"/>
            <a:ext cx="1117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Виробництво біогазу</a:t>
            </a:r>
            <a:endParaRPr lang="uk-UA" sz="1200" b="1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b="11189"/>
          <a:stretch/>
        </p:blipFill>
        <p:spPr bwMode="auto">
          <a:xfrm>
            <a:off x="343563" y="4704035"/>
            <a:ext cx="859425" cy="55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C:\TEMP\hydrogen-plant-icon-in-flat-style-vector-1781754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8" t="11476" r="16489" b="25693"/>
          <a:stretch/>
        </p:blipFill>
        <p:spPr bwMode="auto">
          <a:xfrm>
            <a:off x="6233329" y="4371937"/>
            <a:ext cx="588188" cy="4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4.googleusercontent.com/proxy/ujmYE29inu8WCplvpLYRy4S5PMf7_fxvXjf9ugf5-0jp9_7WzzbRVo9xizOBPS_VeA_tq3377gfECOlC2OrbhK186m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514" y="5111542"/>
            <a:ext cx="311268" cy="31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TEMP\5ae0dc2b0391ea10ff65cd25_Wind-colo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829" y="5100876"/>
            <a:ext cx="317568" cy="31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TEMP\150366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13" y="4233153"/>
            <a:ext cx="647489" cy="6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TEMP\orange-fuel-storage-tank-icon-isolated-vector-1436694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7"/>
          <a:stretch/>
        </p:blipFill>
        <p:spPr bwMode="auto">
          <a:xfrm>
            <a:off x="6051525" y="5000757"/>
            <a:ext cx="363609" cy="34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870900" y="5708463"/>
            <a:ext cx="41389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CH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1079" name="Picture 55" descr="C:\TEMP\natural-gas-pipeline-icon-vector-1017738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20786"/>
          <a:stretch/>
        </p:blipFill>
        <p:spPr bwMode="auto">
          <a:xfrm>
            <a:off x="4831952" y="5636654"/>
            <a:ext cx="670629" cy="34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C:\TEMP\flat_82574-103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26890" r="8486" b="12154"/>
          <a:stretch/>
        </p:blipFill>
        <p:spPr bwMode="auto">
          <a:xfrm flipH="1">
            <a:off x="1563028" y="4890880"/>
            <a:ext cx="803952" cy="4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Стрелка вправо 68"/>
          <p:cNvSpPr/>
          <p:nvPr/>
        </p:nvSpPr>
        <p:spPr>
          <a:xfrm>
            <a:off x="2422160" y="4979046"/>
            <a:ext cx="220988" cy="116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трелка вправо 69"/>
          <p:cNvSpPr/>
          <p:nvPr/>
        </p:nvSpPr>
        <p:spPr>
          <a:xfrm rot="2594573" flipV="1">
            <a:off x="3321827" y="5555983"/>
            <a:ext cx="686243" cy="109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Прямоугольник 72"/>
          <p:cNvSpPr/>
          <p:nvPr/>
        </p:nvSpPr>
        <p:spPr>
          <a:xfrm>
            <a:off x="3880944" y="4503748"/>
            <a:ext cx="418961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CO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74" name="Стрелка вправо 73"/>
          <p:cNvSpPr/>
          <p:nvPr/>
        </p:nvSpPr>
        <p:spPr>
          <a:xfrm flipV="1">
            <a:off x="4256516" y="4560483"/>
            <a:ext cx="535197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Стрелка вправо 74"/>
          <p:cNvSpPr/>
          <p:nvPr/>
        </p:nvSpPr>
        <p:spPr>
          <a:xfrm rot="19005427">
            <a:off x="3364279" y="4800508"/>
            <a:ext cx="643414" cy="104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Стрелка вправо 75"/>
          <p:cNvSpPr/>
          <p:nvPr/>
        </p:nvSpPr>
        <p:spPr>
          <a:xfrm flipV="1">
            <a:off x="4246991" y="5799019"/>
            <a:ext cx="535197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Стрелка вправо 76"/>
          <p:cNvSpPr/>
          <p:nvPr/>
        </p:nvSpPr>
        <p:spPr>
          <a:xfrm rot="5400000" flipV="1">
            <a:off x="5069022" y="4950575"/>
            <a:ext cx="194693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Стрелка вправо 77"/>
          <p:cNvSpPr/>
          <p:nvPr/>
        </p:nvSpPr>
        <p:spPr>
          <a:xfrm rot="10800000" flipV="1">
            <a:off x="5473732" y="4549785"/>
            <a:ext cx="229911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Прямоугольник 78"/>
          <p:cNvSpPr/>
          <p:nvPr/>
        </p:nvSpPr>
        <p:spPr>
          <a:xfrm>
            <a:off x="5690342" y="4473202"/>
            <a:ext cx="379117" cy="24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>
                <a:solidFill>
                  <a:srgbClr val="C00000"/>
                </a:solidFill>
              </a:rPr>
              <a:t>H</a:t>
            </a:r>
            <a:r>
              <a:rPr lang="en-US" sz="1200" b="1" baseline="-25000" dirty="0" smtClean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0" name="Стрелка вправо 79"/>
          <p:cNvSpPr/>
          <p:nvPr/>
        </p:nvSpPr>
        <p:spPr>
          <a:xfrm rot="10800000" flipV="1">
            <a:off x="5990980" y="4549785"/>
            <a:ext cx="267598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Прямоугольник 80"/>
          <p:cNvSpPr/>
          <p:nvPr/>
        </p:nvSpPr>
        <p:spPr>
          <a:xfrm>
            <a:off x="4974436" y="5137768"/>
            <a:ext cx="41389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CH</a:t>
            </a:r>
            <a:r>
              <a:rPr lang="en-US" sz="1200" baseline="-25000" dirty="0" smtClean="0"/>
              <a:t>4</a:t>
            </a:r>
          </a:p>
        </p:txBody>
      </p:sp>
      <p:sp>
        <p:nvSpPr>
          <p:cNvPr id="82" name="Стрелка вправо 81"/>
          <p:cNvSpPr/>
          <p:nvPr/>
        </p:nvSpPr>
        <p:spPr>
          <a:xfrm rot="5400000" flipV="1">
            <a:off x="5069023" y="5434818"/>
            <a:ext cx="194693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Стрелка углом 84"/>
          <p:cNvSpPr/>
          <p:nvPr/>
        </p:nvSpPr>
        <p:spPr>
          <a:xfrm rot="10800000">
            <a:off x="6409835" y="4852150"/>
            <a:ext cx="227882" cy="40751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6" name="Стрелка углом 85"/>
          <p:cNvSpPr/>
          <p:nvPr/>
        </p:nvSpPr>
        <p:spPr>
          <a:xfrm rot="16200000">
            <a:off x="5631591" y="4842372"/>
            <a:ext cx="546136" cy="2457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334217" y="5231495"/>
            <a:ext cx="379117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H</a:t>
            </a:r>
            <a:r>
              <a:rPr lang="en-US" sz="1200" baseline="-25000" dirty="0" smtClean="0"/>
              <a:t>2</a:t>
            </a:r>
          </a:p>
        </p:txBody>
      </p:sp>
      <p:sp>
        <p:nvSpPr>
          <p:cNvPr id="88" name="Стрелка вправо 87"/>
          <p:cNvSpPr/>
          <p:nvPr/>
        </p:nvSpPr>
        <p:spPr>
          <a:xfrm flipV="1">
            <a:off x="5520895" y="5795437"/>
            <a:ext cx="603884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81" name="Picture 57" descr="C:\TEMP\guelph-solar-enery-electricity-icon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8" y="4549785"/>
            <a:ext cx="352978" cy="3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Стрелка вправо 89"/>
          <p:cNvSpPr/>
          <p:nvPr/>
        </p:nvSpPr>
        <p:spPr>
          <a:xfrm rot="18133918" flipV="1">
            <a:off x="7158965" y="4950189"/>
            <a:ext cx="229346" cy="10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Стрелка вправо 90"/>
          <p:cNvSpPr/>
          <p:nvPr/>
        </p:nvSpPr>
        <p:spPr>
          <a:xfrm rot="14266082">
            <a:off x="7505052" y="4946667"/>
            <a:ext cx="229346" cy="10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Стрелка вправо 91"/>
          <p:cNvSpPr/>
          <p:nvPr/>
        </p:nvSpPr>
        <p:spPr>
          <a:xfrm rot="10800000" flipV="1">
            <a:off x="6821517" y="4693345"/>
            <a:ext cx="352857" cy="107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угольник 92"/>
          <p:cNvSpPr/>
          <p:nvPr/>
        </p:nvSpPr>
        <p:spPr>
          <a:xfrm>
            <a:off x="6098919" y="5732691"/>
            <a:ext cx="413896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CH</a:t>
            </a:r>
            <a:r>
              <a:rPr lang="en-US" sz="1200" baseline="-25000" dirty="0" smtClean="0"/>
              <a:t>4</a:t>
            </a:r>
          </a:p>
        </p:txBody>
      </p:sp>
      <p:sp>
        <p:nvSpPr>
          <p:cNvPr id="94" name="Стрелка вправо 93"/>
          <p:cNvSpPr/>
          <p:nvPr/>
        </p:nvSpPr>
        <p:spPr>
          <a:xfrm flipV="1">
            <a:off x="6487414" y="5794988"/>
            <a:ext cx="603884" cy="1074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Стрелка вправо 94"/>
          <p:cNvSpPr/>
          <p:nvPr/>
        </p:nvSpPr>
        <p:spPr>
          <a:xfrm rot="18185199" flipV="1">
            <a:off x="7576884" y="5508753"/>
            <a:ext cx="258865" cy="10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Стрелка вправо 95"/>
          <p:cNvSpPr/>
          <p:nvPr/>
        </p:nvSpPr>
        <p:spPr>
          <a:xfrm rot="14499278">
            <a:off x="7059684" y="5522944"/>
            <a:ext cx="274551" cy="108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40" name="Picture 16" descr="C:\TEMP\54246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66" y="4686533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Прямоугольник 101"/>
          <p:cNvSpPr/>
          <p:nvPr/>
        </p:nvSpPr>
        <p:spPr>
          <a:xfrm>
            <a:off x="1563028" y="4520679"/>
            <a:ext cx="866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Логістика </a:t>
            </a:r>
            <a:endParaRPr lang="uk-UA" sz="1200" b="1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472167" y="4503748"/>
            <a:ext cx="602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Силос</a:t>
            </a:r>
            <a:endParaRPr lang="uk-UA" sz="12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099288" y="4364041"/>
            <a:ext cx="83490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/>
              <a:t>4</a:t>
            </a:r>
            <a:r>
              <a:rPr lang="en-US" sz="1200" dirty="0" smtClean="0"/>
              <a:t> </a:t>
            </a:r>
            <a:r>
              <a:rPr lang="uk-UA" sz="1200" dirty="0" err="1" smtClean="0"/>
              <a:t>млрд</a:t>
            </a:r>
            <a:r>
              <a:rPr lang="en-US" sz="1200" dirty="0" smtClean="0"/>
              <a:t> </a:t>
            </a:r>
            <a:r>
              <a:rPr lang="uk-UA" sz="1200" dirty="0" smtClean="0"/>
              <a:t>м</a:t>
            </a:r>
            <a:r>
              <a:rPr lang="en-US" sz="1200" baseline="30000" dirty="0" smtClean="0"/>
              <a:t>3</a:t>
            </a:r>
            <a:endParaRPr lang="uk-UA" sz="1200" baseline="300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130086" y="5612658"/>
            <a:ext cx="83490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/>
              <a:t>5</a:t>
            </a:r>
            <a:r>
              <a:rPr lang="en-US" sz="1200" dirty="0" smtClean="0"/>
              <a:t> </a:t>
            </a:r>
            <a:r>
              <a:rPr lang="uk-UA" sz="1200" dirty="0" err="1" smtClean="0"/>
              <a:t>млрд</a:t>
            </a:r>
            <a:r>
              <a:rPr lang="uk-UA" sz="1200" dirty="0" smtClean="0"/>
              <a:t> м</a:t>
            </a:r>
            <a:r>
              <a:rPr lang="en-US" sz="1200" baseline="30000" dirty="0" smtClean="0"/>
              <a:t>3</a:t>
            </a:r>
            <a:endParaRPr lang="uk-UA" sz="1200" baseline="30000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5152195" y="5418444"/>
            <a:ext cx="102887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+1.5 </a:t>
            </a:r>
            <a:r>
              <a:rPr lang="uk-UA" sz="1200" dirty="0" err="1" smtClean="0"/>
              <a:t>млрд</a:t>
            </a:r>
            <a:r>
              <a:rPr lang="en-US" sz="1200" dirty="0" smtClean="0"/>
              <a:t> </a:t>
            </a:r>
            <a:r>
              <a:rPr lang="uk-UA" sz="1200" dirty="0" smtClean="0"/>
              <a:t>м</a:t>
            </a:r>
            <a:r>
              <a:rPr lang="en-US" sz="1200" baseline="30000" dirty="0" smtClean="0"/>
              <a:t>3</a:t>
            </a:r>
            <a:endParaRPr lang="uk-UA" sz="1200" baseline="300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5822837" y="5902399"/>
            <a:ext cx="1032077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dirty="0" smtClean="0"/>
              <a:t>≈</a:t>
            </a:r>
            <a:r>
              <a:rPr lang="en-US" sz="1200" b="1" dirty="0" smtClean="0"/>
              <a:t>6.5</a:t>
            </a:r>
            <a:r>
              <a:rPr lang="en-US" sz="1200" dirty="0" smtClean="0"/>
              <a:t> </a:t>
            </a:r>
            <a:r>
              <a:rPr lang="uk-UA" sz="1200" dirty="0" err="1" smtClean="0"/>
              <a:t>млрд</a:t>
            </a:r>
            <a:r>
              <a:rPr lang="en-US" sz="1200" dirty="0" smtClean="0"/>
              <a:t> </a:t>
            </a:r>
            <a:r>
              <a:rPr lang="uk-UA" sz="1200" dirty="0" smtClean="0"/>
              <a:t>м</a:t>
            </a:r>
            <a:r>
              <a:rPr lang="en-US" sz="1200" baseline="30000" dirty="0" smtClean="0"/>
              <a:t>3</a:t>
            </a:r>
            <a:endParaRPr lang="uk-UA" sz="1200" baseline="30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189528" y="5548350"/>
            <a:ext cx="452368" cy="243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/>
              <a:t>50%</a:t>
            </a:r>
            <a:endParaRPr lang="uk-UA" sz="12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3357785" y="4604107"/>
            <a:ext cx="452368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 smtClean="0"/>
              <a:t>40</a:t>
            </a:r>
            <a:r>
              <a:rPr lang="en-US" sz="1200" dirty="0"/>
              <a:t>%</a:t>
            </a:r>
            <a:endParaRPr lang="uk-UA" sz="1200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4461726" y="4016989"/>
            <a:ext cx="1061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err="1" smtClean="0"/>
              <a:t>Метанація</a:t>
            </a:r>
            <a:r>
              <a:rPr lang="en-US" sz="1200" b="1" dirty="0" smtClean="0"/>
              <a:t> </a:t>
            </a:r>
            <a:endParaRPr lang="uk-UA" sz="12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5726260" y="4069759"/>
            <a:ext cx="1186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Виробництво водню</a:t>
            </a:r>
            <a:endParaRPr lang="uk-UA" sz="1200" b="1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7084177" y="4098818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Надлишкова е/</a:t>
            </a:r>
            <a:r>
              <a:rPr lang="uk-UA" sz="1200" b="1" dirty="0" err="1" smtClean="0"/>
              <a:t>е</a:t>
            </a:r>
            <a:r>
              <a:rPr lang="uk-UA" sz="1200" b="1" dirty="0" smtClean="0"/>
              <a:t> з мережі</a:t>
            </a:r>
            <a:endParaRPr lang="uk-UA" sz="12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7861790" y="5095638"/>
            <a:ext cx="557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ВЕС</a:t>
            </a:r>
            <a:endParaRPr lang="uk-UA" sz="1200" b="1" dirty="0"/>
          </a:p>
        </p:txBody>
      </p:sp>
      <p:sp>
        <p:nvSpPr>
          <p:cNvPr id="114" name="Прямоугольник 113"/>
          <p:cNvSpPr/>
          <p:nvPr/>
        </p:nvSpPr>
        <p:spPr>
          <a:xfrm>
            <a:off x="6588741" y="5324166"/>
            <a:ext cx="63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СЕС</a:t>
            </a:r>
            <a:endParaRPr lang="uk-UA" sz="1200" b="1" dirty="0"/>
          </a:p>
        </p:txBody>
      </p:sp>
      <p:sp>
        <p:nvSpPr>
          <p:cNvPr id="115" name="Прямоугольник 114"/>
          <p:cNvSpPr/>
          <p:nvPr/>
        </p:nvSpPr>
        <p:spPr>
          <a:xfrm>
            <a:off x="7658342" y="5643952"/>
            <a:ext cx="1353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Балансування </a:t>
            </a:r>
            <a:r>
              <a:rPr lang="uk-UA" sz="1200" b="1" dirty="0" err="1" smtClean="0"/>
              <a:t>біометаном</a:t>
            </a:r>
            <a:endParaRPr lang="uk-UA" sz="1200" b="1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3630161" y="5865465"/>
            <a:ext cx="10617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err="1" smtClean="0"/>
              <a:t>Біометан</a:t>
            </a:r>
            <a:endParaRPr lang="uk-UA" sz="1200" b="1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601409" y="5906430"/>
            <a:ext cx="1263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 smtClean="0"/>
              <a:t>Газова мережа</a:t>
            </a:r>
            <a:endParaRPr lang="uk-UA" sz="1200" b="1" dirty="0"/>
          </a:p>
        </p:txBody>
      </p:sp>
      <p:sp>
        <p:nvSpPr>
          <p:cNvPr id="120" name="Стрелка вправо 119"/>
          <p:cNvSpPr/>
          <p:nvPr/>
        </p:nvSpPr>
        <p:spPr>
          <a:xfrm>
            <a:off x="1304470" y="4952273"/>
            <a:ext cx="220988" cy="116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8" name="Прямоугольник 127"/>
          <p:cNvSpPr/>
          <p:nvPr/>
        </p:nvSpPr>
        <p:spPr>
          <a:xfrm>
            <a:off x="1655383" y="5248457"/>
            <a:ext cx="736099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 smtClean="0"/>
              <a:t>50 </a:t>
            </a:r>
            <a:r>
              <a:rPr lang="uk-UA" sz="1200" dirty="0" err="1" smtClean="0"/>
              <a:t>млн</a:t>
            </a:r>
            <a:r>
              <a:rPr lang="uk-UA" sz="1200" dirty="0" smtClean="0"/>
              <a:t> т</a:t>
            </a:r>
            <a:endParaRPr lang="uk-UA" sz="1200" dirty="0"/>
          </a:p>
        </p:txBody>
      </p:sp>
      <p:sp>
        <p:nvSpPr>
          <p:cNvPr id="129" name="Прямоугольник 128"/>
          <p:cNvSpPr/>
          <p:nvPr/>
        </p:nvSpPr>
        <p:spPr>
          <a:xfrm>
            <a:off x="426376" y="5255707"/>
            <a:ext cx="724365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200" dirty="0" smtClean="0"/>
              <a:t>2 </a:t>
            </a:r>
            <a:r>
              <a:rPr lang="uk-UA" sz="1200" dirty="0" err="1" smtClean="0"/>
              <a:t>млн</a:t>
            </a:r>
            <a:r>
              <a:rPr lang="en-US" sz="1200" dirty="0" smtClean="0"/>
              <a:t> </a:t>
            </a:r>
            <a:r>
              <a:rPr lang="uk-UA" sz="1200" dirty="0" smtClean="0"/>
              <a:t>га</a:t>
            </a:r>
            <a:endParaRPr lang="uk-UA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947555" y="6304980"/>
            <a:ext cx="247856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>
                <a:sym typeface="Wingdings" panose="05000000000000000000" pitchFamily="2" charset="2"/>
              </a:rPr>
              <a:t>CH</a:t>
            </a:r>
            <a:r>
              <a:rPr lang="en-US" baseline="-25000" dirty="0" smtClean="0">
                <a:sym typeface="Wingdings" panose="05000000000000000000" pitchFamily="2" charset="2"/>
              </a:rPr>
              <a:t>4 </a:t>
            </a:r>
            <a:r>
              <a:rPr lang="en-US" dirty="0" smtClean="0">
                <a:sym typeface="Wingdings" panose="05000000000000000000" pitchFamily="2" charset="2"/>
              </a:rPr>
              <a:t>+ 2H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 – 164 kJ/</a:t>
            </a:r>
            <a:r>
              <a:rPr lang="en-US" dirty="0" err="1" smtClean="0">
                <a:sym typeface="Wingdings" panose="05000000000000000000" pitchFamily="2" charset="2"/>
              </a:rPr>
              <a:t>mol</a:t>
            </a:r>
            <a:endParaRPr lang="uk-UA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610593" y="6299466"/>
            <a:ext cx="1080296" cy="319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+ 4H</a:t>
            </a:r>
            <a:r>
              <a:rPr lang="en-US" baseline="-25000" dirty="0" smtClean="0"/>
              <a:t>2</a:t>
            </a:r>
            <a:endParaRPr lang="uk-UA" dirty="0"/>
          </a:p>
        </p:txBody>
      </p:sp>
      <p:cxnSp>
        <p:nvCxnSpPr>
          <p:cNvPr id="37" name="Прямая со стрелкой 36"/>
          <p:cNvCxnSpPr>
            <a:stCxn id="133" idx="3"/>
            <a:endCxn id="35" idx="1"/>
          </p:cNvCxnSpPr>
          <p:nvPr/>
        </p:nvCxnSpPr>
        <p:spPr>
          <a:xfrm>
            <a:off x="1690889" y="6459189"/>
            <a:ext cx="1256666" cy="2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1" name="Прямоугольник 140"/>
          <p:cNvSpPr/>
          <p:nvPr/>
        </p:nvSpPr>
        <p:spPr>
          <a:xfrm>
            <a:off x="1681581" y="6472483"/>
            <a:ext cx="1120820" cy="268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 smtClean="0"/>
              <a:t>Ni, Rh, Al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O</a:t>
            </a:r>
            <a:r>
              <a:rPr lang="en-US" sz="1400" baseline="-25000" dirty="0" smtClean="0"/>
              <a:t>3</a:t>
            </a:r>
            <a:endParaRPr lang="uk-UA" sz="1400" baseline="-250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750317" y="6207795"/>
            <a:ext cx="1067151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400" dirty="0" smtClean="0"/>
              <a:t>400 </a:t>
            </a:r>
            <a:r>
              <a:rPr lang="en-US" sz="1400" baseline="30000" dirty="0" err="1" smtClean="0"/>
              <a:t>o</a:t>
            </a:r>
            <a:r>
              <a:rPr lang="en-US" sz="1400" dirty="0" err="1" smtClean="0"/>
              <a:t>C</a:t>
            </a:r>
            <a:r>
              <a:rPr lang="en-US" sz="1400" dirty="0" smtClean="0"/>
              <a:t>, </a:t>
            </a:r>
            <a:r>
              <a:rPr lang="uk-UA" sz="1400" dirty="0" smtClean="0"/>
              <a:t>тиск</a:t>
            </a:r>
            <a:endParaRPr lang="uk-UA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3952463" y="4016989"/>
            <a:ext cx="1486740" cy="1120779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Стрелка вправо 81"/>
          <p:cNvSpPr/>
          <p:nvPr/>
        </p:nvSpPr>
        <p:spPr>
          <a:xfrm rot="5400000" flipV="1">
            <a:off x="6015011" y="6360784"/>
            <a:ext cx="522891" cy="862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Прямоугольник 106"/>
          <p:cNvSpPr/>
          <p:nvPr/>
        </p:nvSpPr>
        <p:spPr>
          <a:xfrm>
            <a:off x="6304229" y="6105617"/>
            <a:ext cx="2105063" cy="781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uk-UA" sz="1200" dirty="0" smtClean="0"/>
              <a:t>Пряме спалювання</a:t>
            </a:r>
          </a:p>
          <a:p>
            <a:pPr>
              <a:lnSpc>
                <a:spcPct val="80000"/>
              </a:lnSpc>
              <a:defRPr/>
            </a:pPr>
            <a:r>
              <a:rPr lang="uk-UA" sz="1200" dirty="0" smtClean="0"/>
              <a:t>Моторне паливо</a:t>
            </a:r>
          </a:p>
          <a:p>
            <a:pPr>
              <a:lnSpc>
                <a:spcPct val="80000"/>
              </a:lnSpc>
              <a:defRPr/>
            </a:pPr>
            <a:r>
              <a:rPr lang="uk-UA" sz="1200" dirty="0" smtClean="0"/>
              <a:t>Експорт</a:t>
            </a:r>
          </a:p>
          <a:p>
            <a:pPr>
              <a:lnSpc>
                <a:spcPct val="80000"/>
              </a:lnSpc>
              <a:defRPr/>
            </a:pPr>
            <a:r>
              <a:rPr lang="uk-UA" sz="1200" dirty="0" smtClean="0"/>
              <a:t>Сировина для промисловості</a:t>
            </a:r>
          </a:p>
          <a:p>
            <a:pPr>
              <a:lnSpc>
                <a:spcPct val="80000"/>
              </a:lnSpc>
              <a:defRPr/>
            </a:pPr>
            <a:endParaRPr lang="uk-UA" sz="1200" baseline="30000" dirty="0"/>
          </a:p>
        </p:txBody>
      </p:sp>
      <p:sp>
        <p:nvSpPr>
          <p:cNvPr id="66" name="Прямоугольник 105"/>
          <p:cNvSpPr/>
          <p:nvPr/>
        </p:nvSpPr>
        <p:spPr>
          <a:xfrm>
            <a:off x="5380032" y="4669647"/>
            <a:ext cx="57319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200" b="1" dirty="0" smtClean="0"/>
              <a:t>0.9</a:t>
            </a:r>
            <a:r>
              <a:rPr lang="en-US" sz="1200" dirty="0" smtClean="0"/>
              <a:t> </a:t>
            </a:r>
            <a:r>
              <a:rPr lang="uk-UA" sz="1200" dirty="0" err="1" smtClean="0"/>
              <a:t>млрд</a:t>
            </a:r>
            <a:r>
              <a:rPr lang="en-US" sz="1200" dirty="0" smtClean="0"/>
              <a:t> </a:t>
            </a:r>
            <a:r>
              <a:rPr lang="uk-UA" sz="1200" dirty="0" smtClean="0"/>
              <a:t>м</a:t>
            </a:r>
            <a:r>
              <a:rPr lang="en-US" sz="1200" baseline="30000" dirty="0" smtClean="0"/>
              <a:t>3</a:t>
            </a:r>
            <a:endParaRPr lang="uk-UA" sz="1200" baseline="30000" dirty="0"/>
          </a:p>
        </p:txBody>
      </p:sp>
      <p:sp>
        <p:nvSpPr>
          <p:cNvPr id="67" name="Прямоугольник 5"/>
          <p:cNvSpPr/>
          <p:nvPr/>
        </p:nvSpPr>
        <p:spPr>
          <a:xfrm>
            <a:off x="-110274" y="323530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Концепція перетворення </a:t>
            </a:r>
            <a:r>
              <a:rPr lang="uk-UA" sz="2400" b="1" dirty="0" err="1" smtClean="0">
                <a:solidFill>
                  <a:srgbClr val="002060"/>
                </a:solidFill>
              </a:rPr>
              <a:t>біоводню</a:t>
            </a:r>
            <a:r>
              <a:rPr lang="uk-UA" sz="2400" b="1" dirty="0" smtClean="0">
                <a:solidFill>
                  <a:srgbClr val="002060"/>
                </a:solidFill>
              </a:rPr>
              <a:t> у біометан</a:t>
            </a:r>
            <a:endParaRPr lang="uk-UA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3" name="Таблица 82"/>
          <p:cNvGraphicFramePr>
            <a:graphicFrameLocks noGrp="1"/>
          </p:cNvGraphicFramePr>
          <p:nvPr>
            <p:extLst/>
          </p:nvPr>
        </p:nvGraphicFramePr>
        <p:xfrm>
          <a:off x="280929" y="831083"/>
          <a:ext cx="8640960" cy="220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1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Параметр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Водень </a:t>
                      </a:r>
                    </a:p>
                    <a:p>
                      <a:r>
                        <a:rPr lang="uk-UA" sz="1600" dirty="0" smtClean="0"/>
                        <a:t>Н</a:t>
                      </a:r>
                      <a:r>
                        <a:rPr lang="uk-UA" sz="1600" baseline="-25000" dirty="0" smtClean="0"/>
                        <a:t>2</a:t>
                      </a:r>
                      <a:endParaRPr lang="uk-UA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err="1" smtClean="0"/>
                        <a:t>Біометан</a:t>
                      </a:r>
                      <a:endParaRPr lang="uk-UA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СН</a:t>
                      </a:r>
                      <a:r>
                        <a:rPr lang="uk-UA" sz="1600" baseline="-25000" dirty="0" smtClean="0"/>
                        <a:t>4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Співвідношення </a:t>
                      </a:r>
                      <a:r>
                        <a:rPr lang="uk-UA" sz="1600" dirty="0" err="1" smtClean="0"/>
                        <a:t>Біометан</a:t>
                      </a:r>
                      <a:r>
                        <a:rPr lang="uk-UA" sz="1600" dirty="0" smtClean="0"/>
                        <a:t>/Водень </a:t>
                      </a:r>
                      <a:endParaRPr lang="uk-U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Щільність</a:t>
                      </a:r>
                      <a:r>
                        <a:rPr lang="en-US" sz="1600" dirty="0" smtClean="0"/>
                        <a:t>, </a:t>
                      </a:r>
                      <a:r>
                        <a:rPr lang="uk-UA" sz="1600" dirty="0" smtClean="0"/>
                        <a:t>кг</a:t>
                      </a:r>
                      <a:r>
                        <a:rPr lang="en-US" sz="1600" dirty="0" smtClean="0"/>
                        <a:t>/</a:t>
                      </a:r>
                      <a:r>
                        <a:rPr lang="uk-UA" sz="1600" dirty="0" smtClean="0"/>
                        <a:t>м</a:t>
                      </a:r>
                      <a:r>
                        <a:rPr lang="en-US" sz="1600" dirty="0" smtClean="0"/>
                        <a:t>3*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0,0899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0,7168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8,0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Нижча теплотворна здатність</a:t>
                      </a:r>
                      <a:r>
                        <a:rPr lang="en-US" sz="1600" dirty="0" smtClean="0"/>
                        <a:t>, </a:t>
                      </a:r>
                      <a:r>
                        <a:rPr lang="uk-UA" sz="1600" b="1" dirty="0" err="1" smtClean="0"/>
                        <a:t>МДж</a:t>
                      </a:r>
                      <a:r>
                        <a:rPr lang="en-US" sz="1600" b="1" dirty="0" smtClean="0"/>
                        <a:t>/</a:t>
                      </a:r>
                      <a:r>
                        <a:rPr lang="uk-UA" sz="1600" b="1" dirty="0" smtClean="0"/>
                        <a:t>м3</a:t>
                      </a:r>
                      <a:r>
                        <a:rPr lang="uk-UA" sz="1600" b="1" baseline="0" dirty="0" smtClean="0"/>
                        <a:t> </a:t>
                      </a:r>
                      <a:r>
                        <a:rPr lang="uk-UA" sz="1600" b="0" baseline="0" dirty="0" smtClean="0"/>
                        <a:t>при</a:t>
                      </a:r>
                      <a:r>
                        <a:rPr lang="uk-UA" sz="1600" b="1" baseline="0" dirty="0" smtClean="0"/>
                        <a:t> </a:t>
                      </a:r>
                      <a:r>
                        <a:rPr lang="uk-UA" sz="1600" b="0" baseline="0" dirty="0" err="1" smtClean="0"/>
                        <a:t>н.у</a:t>
                      </a:r>
                      <a:r>
                        <a:rPr lang="uk-UA" sz="1600" b="0" baseline="0" dirty="0" smtClean="0"/>
                        <a:t>.</a:t>
                      </a:r>
                      <a:r>
                        <a:rPr lang="uk-UA" sz="1600" b="1" baseline="0" dirty="0" smtClean="0"/>
                        <a:t> </a:t>
                      </a:r>
                      <a:r>
                        <a:rPr lang="en-US" sz="1600" dirty="0" smtClean="0"/>
                        <a:t>(0 </a:t>
                      </a:r>
                      <a:r>
                        <a:rPr lang="en-US" sz="1600" baseline="30000" dirty="0" smtClean="0"/>
                        <a:t>0</a:t>
                      </a:r>
                      <a:r>
                        <a:rPr lang="en-US" sz="1600" dirty="0" smtClean="0"/>
                        <a:t>C, 1 </a:t>
                      </a:r>
                      <a:r>
                        <a:rPr lang="uk-UA" sz="1600" dirty="0" smtClean="0"/>
                        <a:t>бар</a:t>
                      </a:r>
                      <a:r>
                        <a:rPr lang="en-US" sz="1600" dirty="0" smtClean="0"/>
                        <a:t>) </a:t>
                      </a:r>
                      <a:endParaRPr lang="uk-UA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12,5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33,2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2,65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dirty="0" smtClean="0"/>
                        <a:t>Нижча теплотворна здатність стиснутих</a:t>
                      </a:r>
                      <a:r>
                        <a:rPr lang="uk-UA" sz="1600" baseline="0" dirty="0" smtClean="0"/>
                        <a:t> газів</a:t>
                      </a:r>
                      <a:r>
                        <a:rPr lang="en-US" sz="1600" dirty="0" smtClean="0"/>
                        <a:t>, </a:t>
                      </a:r>
                      <a:r>
                        <a:rPr lang="uk-UA" sz="1600" b="1" dirty="0" smtClean="0"/>
                        <a:t>МДж</a:t>
                      </a:r>
                      <a:r>
                        <a:rPr lang="en-US" sz="1600" b="1" dirty="0" smtClean="0"/>
                        <a:t>/</a:t>
                      </a:r>
                      <a:r>
                        <a:rPr lang="uk-UA" sz="1600" b="1" dirty="0" smtClean="0"/>
                        <a:t>м3</a:t>
                      </a:r>
                      <a:r>
                        <a:rPr lang="uk-UA" sz="1600" b="1" baseline="0" dirty="0" smtClean="0"/>
                        <a:t> </a:t>
                      </a:r>
                      <a:r>
                        <a:rPr lang="uk-UA" sz="1600" b="0" baseline="0" dirty="0" smtClean="0"/>
                        <a:t>в у</a:t>
                      </a:r>
                      <a:r>
                        <a:rPr lang="uk-UA" sz="1600" dirty="0" smtClean="0"/>
                        <a:t>мовах магістрального газопроводу </a:t>
                      </a:r>
                      <a:r>
                        <a:rPr lang="en-US" sz="1600" dirty="0" smtClean="0"/>
                        <a:t>(0 </a:t>
                      </a:r>
                      <a:r>
                        <a:rPr lang="en-US" sz="1600" baseline="30000" dirty="0" smtClean="0"/>
                        <a:t>0</a:t>
                      </a:r>
                      <a:r>
                        <a:rPr lang="en-US" sz="1600" dirty="0" smtClean="0"/>
                        <a:t>C, 60 </a:t>
                      </a:r>
                      <a:r>
                        <a:rPr lang="uk-UA" sz="1600" dirty="0" smtClean="0"/>
                        <a:t>бар)</a:t>
                      </a:r>
                      <a:endParaRPr lang="uk-UA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725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2130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2,93</a:t>
                      </a:r>
                      <a:endParaRPr lang="uk-UA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4" name="Прямоугольник 83"/>
          <p:cNvSpPr/>
          <p:nvPr/>
        </p:nvSpPr>
        <p:spPr>
          <a:xfrm>
            <a:off x="0" y="2695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Основні фізичні властивості </a:t>
            </a:r>
            <a:r>
              <a:rPr lang="uk-UA" sz="2400" b="1" dirty="0" err="1" smtClean="0">
                <a:solidFill>
                  <a:srgbClr val="002060"/>
                </a:solidFill>
              </a:rPr>
              <a:t>біометану</a:t>
            </a:r>
            <a:r>
              <a:rPr lang="uk-UA" sz="2400" b="1" dirty="0" smtClean="0">
                <a:solidFill>
                  <a:srgbClr val="002060"/>
                </a:solidFill>
              </a:rPr>
              <a:t> та водню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7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18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09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23"/>
          <a:stretch/>
        </p:blipFill>
        <p:spPr>
          <a:xfrm>
            <a:off x="-36512" y="0"/>
            <a:ext cx="9180512" cy="64843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79" y="67974"/>
            <a:ext cx="6547931" cy="1128778"/>
          </a:xfrm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rgbClr val="002060"/>
                </a:solidFill>
              </a:rPr>
              <a:t>Проект </a:t>
            </a:r>
            <a:r>
              <a:rPr lang="de-AT" sz="2000" b="1" dirty="0" smtClean="0">
                <a:solidFill>
                  <a:srgbClr val="002060"/>
                </a:solidFill>
              </a:rPr>
              <a:t>REGATRAC</a:t>
            </a:r>
            <a:r>
              <a:rPr lang="uk-UA" sz="2000" b="1" dirty="0" smtClean="0">
                <a:solidFill>
                  <a:srgbClr val="002060"/>
                </a:solidFill>
              </a:rPr>
              <a:t>Е </a:t>
            </a:r>
            <a:r>
              <a:rPr lang="uk-UA" sz="2000" b="1" dirty="0">
                <a:solidFill>
                  <a:srgbClr val="002060"/>
                </a:solidFill>
              </a:rPr>
              <a:t>«</a:t>
            </a:r>
            <a:r>
              <a:rPr lang="de-AT" sz="2000" b="1" dirty="0" err="1">
                <a:solidFill>
                  <a:srgbClr val="002060"/>
                </a:solidFill>
              </a:rPr>
              <a:t>REnewable</a:t>
            </a:r>
            <a:r>
              <a:rPr lang="de-AT" sz="2000" b="1" dirty="0">
                <a:solidFill>
                  <a:srgbClr val="002060"/>
                </a:solidFill>
              </a:rPr>
              <a:t> GAs </a:t>
            </a:r>
            <a:r>
              <a:rPr lang="de-AT" sz="2000" b="1" dirty="0" err="1">
                <a:solidFill>
                  <a:srgbClr val="002060"/>
                </a:solidFill>
              </a:rPr>
              <a:t>TRAde</a:t>
            </a:r>
            <a:r>
              <a:rPr lang="de-AT" sz="2000" b="1" dirty="0">
                <a:solidFill>
                  <a:srgbClr val="002060"/>
                </a:solidFill>
              </a:rPr>
              <a:t> </a:t>
            </a:r>
            <a:r>
              <a:rPr lang="de-AT" sz="2000" b="1" dirty="0" err="1">
                <a:solidFill>
                  <a:srgbClr val="002060"/>
                </a:solidFill>
              </a:rPr>
              <a:t>Centre</a:t>
            </a:r>
            <a:r>
              <a:rPr lang="de-AT" sz="2000" b="1" dirty="0">
                <a:solidFill>
                  <a:srgbClr val="002060"/>
                </a:solidFill>
              </a:rPr>
              <a:t> in Europe</a:t>
            </a:r>
            <a:r>
              <a:rPr lang="uk-UA" sz="2000" b="1" dirty="0">
                <a:solidFill>
                  <a:srgbClr val="002060"/>
                </a:solidFill>
              </a:rPr>
              <a:t>» </a:t>
            </a:r>
            <a:r>
              <a:rPr lang="uk-UA" sz="2000" b="1" dirty="0" smtClean="0">
                <a:solidFill>
                  <a:srgbClr val="002060"/>
                </a:solidFill>
              </a:rPr>
              <a:t>(Торгівля відновлюваними газами в Європі)</a:t>
            </a:r>
            <a:endParaRPr lang="uk-UA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340" y="1268760"/>
            <a:ext cx="8776395" cy="584775"/>
          </a:xfrm>
          <a:prstGeom prst="rect">
            <a:avLst/>
          </a:prstGeom>
          <a:solidFill>
            <a:srgbClr val="ABC674"/>
          </a:soli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/>
              <a:t>Фінансування: програма Горизонт 2020 (ЄС)</a:t>
            </a:r>
          </a:p>
          <a:p>
            <a:pPr algn="ctr"/>
            <a:r>
              <a:rPr lang="uk-UA" sz="1600" i="1" dirty="0"/>
              <a:t>Період виконання: </a:t>
            </a:r>
            <a:r>
              <a:rPr lang="uk-UA" sz="1600" i="1" dirty="0" smtClean="0"/>
              <a:t>червень 2019 </a:t>
            </a:r>
            <a:r>
              <a:rPr lang="uk-UA" sz="1600" i="1" dirty="0"/>
              <a:t>– </a:t>
            </a:r>
            <a:r>
              <a:rPr lang="uk-UA" sz="1600" i="1" dirty="0" smtClean="0"/>
              <a:t>травень 2022</a:t>
            </a:r>
            <a:endParaRPr lang="uk-UA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340" y="1988840"/>
            <a:ext cx="8799871" cy="4372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1400" b="1" i="1" dirty="0" smtClean="0"/>
              <a:t>Консорціум:</a:t>
            </a:r>
            <a:r>
              <a:rPr lang="uk-UA" sz="1400" dirty="0" smtClean="0"/>
              <a:t> </a:t>
            </a:r>
            <a:r>
              <a:rPr lang="it-IT" sz="1400" b="1" dirty="0">
                <a:solidFill>
                  <a:srgbClr val="000000"/>
                </a:solidFill>
              </a:rPr>
              <a:t>15</a:t>
            </a:r>
            <a:r>
              <a:rPr lang="it-IT" sz="1400" dirty="0">
                <a:solidFill>
                  <a:srgbClr val="000000"/>
                </a:solidFill>
              </a:rPr>
              <a:t> </a:t>
            </a:r>
            <a:r>
              <a:rPr lang="uk-UA" sz="1400" dirty="0" smtClean="0">
                <a:solidFill>
                  <a:srgbClr val="000000"/>
                </a:solidFill>
              </a:rPr>
              <a:t>партнерів у </a:t>
            </a:r>
            <a:r>
              <a:rPr lang="it-IT" sz="1400" dirty="0" smtClean="0">
                <a:solidFill>
                  <a:srgbClr val="000000"/>
                </a:solidFill>
              </a:rPr>
              <a:t>10 </a:t>
            </a:r>
            <a:r>
              <a:rPr lang="uk-UA" sz="1400" dirty="0" smtClean="0">
                <a:solidFill>
                  <a:srgbClr val="000000"/>
                </a:solidFill>
              </a:rPr>
              <a:t>країнах</a:t>
            </a:r>
            <a:r>
              <a:rPr lang="it-IT" sz="1400" dirty="0" smtClean="0">
                <a:solidFill>
                  <a:srgbClr val="000000"/>
                </a:solidFill>
              </a:rPr>
              <a:t>: </a:t>
            </a:r>
            <a:r>
              <a:rPr lang="it-IT" sz="1400" dirty="0">
                <a:solidFill>
                  <a:srgbClr val="000000"/>
                </a:solidFill>
              </a:rPr>
              <a:t>ISINNOVA, CIB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Італія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EBA, AIB, ERGaR, Fluxys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Бельгія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RFGI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Ірландія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DENA, DBFZ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Німеччина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AGCS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Австрія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Elering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Естонія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UPEBI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Польща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ARBIO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Румунія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NEDGIA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Іспанія</a:t>
            </a:r>
            <a:r>
              <a:rPr lang="it-IT" sz="1400" dirty="0" smtClean="0">
                <a:solidFill>
                  <a:srgbClr val="000000"/>
                </a:solidFill>
              </a:rPr>
              <a:t>), </a:t>
            </a:r>
            <a:r>
              <a:rPr lang="it-IT" sz="1400" dirty="0">
                <a:solidFill>
                  <a:srgbClr val="000000"/>
                </a:solidFill>
              </a:rPr>
              <a:t>Amber </a:t>
            </a:r>
            <a:r>
              <a:rPr lang="it-IT" sz="1400" dirty="0" smtClean="0">
                <a:solidFill>
                  <a:srgbClr val="000000"/>
                </a:solidFill>
              </a:rPr>
              <a:t>(</a:t>
            </a:r>
            <a:r>
              <a:rPr lang="uk-UA" sz="1400" dirty="0" smtClean="0">
                <a:solidFill>
                  <a:srgbClr val="000000"/>
                </a:solidFill>
              </a:rPr>
              <a:t>Литва</a:t>
            </a:r>
            <a:r>
              <a:rPr lang="it-IT" sz="1400" dirty="0" smtClean="0">
                <a:solidFill>
                  <a:srgbClr val="000000"/>
                </a:solidFill>
              </a:rPr>
              <a:t>)</a:t>
            </a:r>
            <a:r>
              <a:rPr lang="uk-UA" sz="1400" dirty="0" smtClean="0"/>
              <a:t>.</a:t>
            </a:r>
            <a:endParaRPr lang="en-US" sz="1400" dirty="0" smtClean="0"/>
          </a:p>
          <a:p>
            <a:endParaRPr lang="ru-RU" sz="1000" b="1" dirty="0" smtClean="0">
              <a:solidFill>
                <a:srgbClr val="000000"/>
              </a:solidFill>
            </a:endParaRPr>
          </a:p>
          <a:p>
            <a:r>
              <a:rPr lang="it-IT" sz="1400" b="1" dirty="0" smtClean="0">
                <a:solidFill>
                  <a:srgbClr val="000000"/>
                </a:solidFill>
              </a:rPr>
              <a:t>12</a:t>
            </a:r>
            <a:r>
              <a:rPr lang="it-IT" sz="1400" dirty="0" smtClean="0">
                <a:solidFill>
                  <a:srgbClr val="000000"/>
                </a:solidFill>
              </a:rPr>
              <a:t> </a:t>
            </a:r>
            <a:r>
              <a:rPr lang="uk-UA" sz="1400" dirty="0" smtClean="0">
                <a:solidFill>
                  <a:srgbClr val="000000"/>
                </a:solidFill>
              </a:rPr>
              <a:t>афілійованих партнерів з </a:t>
            </a:r>
            <a:r>
              <a:rPr lang="uk-UA" sz="1400" b="1" dirty="0" smtClean="0">
                <a:solidFill>
                  <a:srgbClr val="000000"/>
                </a:solidFill>
              </a:rPr>
              <a:t>Є</a:t>
            </a:r>
            <a:r>
              <a:rPr lang="it-IT" sz="1400" b="1" dirty="0" smtClean="0">
                <a:solidFill>
                  <a:srgbClr val="000000"/>
                </a:solidFill>
              </a:rPr>
              <a:t>BA (</a:t>
            </a:r>
            <a:r>
              <a:rPr lang="uk-UA" sz="1400" b="1" dirty="0" smtClean="0">
                <a:solidFill>
                  <a:srgbClr val="000000"/>
                </a:solidFill>
              </a:rPr>
              <a:t>Європейська Біоенергетична Асоціація)</a:t>
            </a:r>
            <a:r>
              <a:rPr lang="it-IT" sz="1400" b="1" dirty="0" smtClean="0">
                <a:solidFill>
                  <a:srgbClr val="000000"/>
                </a:solidFill>
              </a:rPr>
              <a:t> </a:t>
            </a:r>
            <a:r>
              <a:rPr lang="it-IT" sz="1400" dirty="0" smtClean="0">
                <a:solidFill>
                  <a:srgbClr val="000000"/>
                </a:solidFill>
              </a:rPr>
              <a:t>+ </a:t>
            </a:r>
            <a:r>
              <a:rPr lang="it-IT" sz="1400" b="1" dirty="0" smtClean="0">
                <a:solidFill>
                  <a:srgbClr val="000000"/>
                </a:solidFill>
              </a:rPr>
              <a:t>5</a:t>
            </a:r>
            <a:r>
              <a:rPr lang="uk-UA" sz="1400" dirty="0">
                <a:solidFill>
                  <a:srgbClr val="000000"/>
                </a:solidFill>
              </a:rPr>
              <a:t> афілійованих партнерів </a:t>
            </a:r>
            <a:r>
              <a:rPr lang="uk-UA" sz="1400" dirty="0" smtClean="0">
                <a:solidFill>
                  <a:srgbClr val="000000"/>
                </a:solidFill>
              </a:rPr>
              <a:t>з </a:t>
            </a:r>
            <a:r>
              <a:rPr lang="it-IT" sz="1400" b="1" dirty="0" smtClean="0">
                <a:solidFill>
                  <a:srgbClr val="000000"/>
                </a:solidFill>
              </a:rPr>
              <a:t>ERGaR (</a:t>
            </a:r>
            <a:r>
              <a:rPr lang="uk-UA" sz="1400" b="1" dirty="0">
                <a:solidFill>
                  <a:srgbClr val="000000"/>
                </a:solidFill>
              </a:rPr>
              <a:t>Європейський реєстр відновлюваних </a:t>
            </a:r>
            <a:r>
              <a:rPr lang="uk-UA" sz="1400" b="1" dirty="0" smtClean="0">
                <a:solidFill>
                  <a:srgbClr val="000000"/>
                </a:solidFill>
              </a:rPr>
              <a:t>газів</a:t>
            </a:r>
            <a:r>
              <a:rPr lang="it-IT" sz="1400" b="1" dirty="0" smtClean="0">
                <a:solidFill>
                  <a:srgbClr val="000000"/>
                </a:solidFill>
              </a:rPr>
              <a:t>)</a:t>
            </a:r>
            <a:r>
              <a:rPr lang="uk-UA" sz="1400" b="1" dirty="0" smtClean="0">
                <a:solidFill>
                  <a:srgbClr val="000000"/>
                </a:solidFill>
              </a:rPr>
              <a:t>.</a:t>
            </a:r>
            <a:r>
              <a:rPr lang="uk-UA" sz="1400" dirty="0" smtClean="0">
                <a:solidFill>
                  <a:srgbClr val="000000"/>
                </a:solidFill>
              </a:rPr>
              <a:t> </a:t>
            </a:r>
            <a:endParaRPr lang="it-IT" sz="1400" dirty="0">
              <a:solidFill>
                <a:srgbClr val="000000"/>
              </a:solidFill>
            </a:endParaRPr>
          </a:p>
          <a:p>
            <a:endParaRPr lang="uk-UA" sz="1000" dirty="0" smtClean="0"/>
          </a:p>
          <a:p>
            <a:r>
              <a:rPr lang="uk-UA" sz="1400" b="1" u="sng" dirty="0" smtClean="0"/>
              <a:t>Біоенергетична Асоціація України</a:t>
            </a:r>
            <a:r>
              <a:rPr lang="uk-UA" sz="1400" b="1" dirty="0" smtClean="0"/>
              <a:t> </a:t>
            </a:r>
            <a:r>
              <a:rPr lang="uk-UA" sz="1400" dirty="0" smtClean="0"/>
              <a:t>(БАУ) афілійована з </a:t>
            </a:r>
            <a:r>
              <a:rPr lang="uk-UA" sz="1400" dirty="0" smtClean="0">
                <a:solidFill>
                  <a:srgbClr val="000000"/>
                </a:solidFill>
              </a:rPr>
              <a:t>Європейської Біоенергетичної Асоціацією та бере участь у виконанні завдання </a:t>
            </a:r>
            <a:r>
              <a:rPr lang="uk-UA" sz="1400" b="1" dirty="0" smtClean="0">
                <a:solidFill>
                  <a:srgbClr val="000000"/>
                </a:solidFill>
              </a:rPr>
              <a:t>«Підтримка розповсюдження ринку біометану»</a:t>
            </a:r>
            <a:r>
              <a:rPr lang="uk-UA" sz="1400" dirty="0" smtClean="0">
                <a:solidFill>
                  <a:srgbClr val="000000"/>
                </a:solidFill>
              </a:rPr>
              <a:t>.</a:t>
            </a:r>
            <a:endParaRPr lang="uk-UA" sz="1400" dirty="0" smtClean="0"/>
          </a:p>
          <a:p>
            <a:endParaRPr lang="uk-UA" sz="1000" dirty="0" smtClean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uk-UA" sz="1400" dirty="0" smtClean="0"/>
              <a:t>Проект спрямований </a:t>
            </a:r>
            <a:r>
              <a:rPr lang="uk-UA" sz="1400" dirty="0"/>
              <a:t>на </a:t>
            </a:r>
            <a:r>
              <a:rPr lang="uk-UA" sz="1400" b="1" i="1" dirty="0"/>
              <a:t>створення ефективної торговельної </a:t>
            </a:r>
            <a:r>
              <a:rPr lang="uk-UA" sz="1400" b="1" i="1" dirty="0" smtClean="0"/>
              <a:t>системи </a:t>
            </a:r>
            <a:r>
              <a:rPr lang="uk-UA" sz="1400" b="1" i="1" dirty="0" err="1" smtClean="0"/>
              <a:t>біометаном</a:t>
            </a:r>
            <a:r>
              <a:rPr lang="uk-UA" sz="1400" b="1" i="1" dirty="0" smtClean="0"/>
              <a:t>/ </a:t>
            </a:r>
            <a:r>
              <a:rPr lang="uk-UA" sz="1400" b="1" i="1" dirty="0"/>
              <a:t>відновлюваними газами</a:t>
            </a:r>
            <a:r>
              <a:rPr lang="uk-UA" sz="1400" b="1" i="1" dirty="0" smtClean="0"/>
              <a:t>, </a:t>
            </a:r>
            <a:r>
              <a:rPr lang="uk-UA" sz="1400" b="1" i="1" dirty="0"/>
              <a:t>заснованої на видачі </a:t>
            </a:r>
            <a:r>
              <a:rPr lang="uk-UA" sz="1400" b="1" i="1" dirty="0" smtClean="0"/>
              <a:t>гарантії походження </a:t>
            </a:r>
            <a:r>
              <a:rPr lang="uk-UA" sz="1400" b="1" i="1" dirty="0"/>
              <a:t>(</a:t>
            </a:r>
            <a:r>
              <a:rPr lang="en-US" sz="1400" b="1" i="1" dirty="0" err="1"/>
              <a:t>GoO</a:t>
            </a:r>
            <a:r>
              <a:rPr lang="en-US" sz="1400" b="1" i="1" dirty="0"/>
              <a:t>). </a:t>
            </a:r>
            <a:r>
              <a:rPr lang="uk-UA" sz="1400" dirty="0" smtClean="0"/>
              <a:t>Ця </a:t>
            </a:r>
            <a:r>
              <a:rPr lang="uk-UA" sz="1400" dirty="0"/>
              <a:t>мета буде досягнута </a:t>
            </a:r>
            <a:r>
              <a:rPr lang="uk-UA" sz="1400" dirty="0" smtClean="0"/>
              <a:t>за допомогою: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розвитку Європейської системи </a:t>
            </a:r>
            <a:r>
              <a:rPr lang="uk-UA" sz="1400" dirty="0"/>
              <a:t>гарантії походження </a:t>
            </a:r>
            <a:r>
              <a:rPr lang="uk-UA" sz="1400" dirty="0" smtClean="0"/>
              <a:t>біометану/відновлюваних газів;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створення </a:t>
            </a:r>
            <a:r>
              <a:rPr lang="uk-UA" sz="1400" dirty="0"/>
              <a:t>національних органів, що видають </a:t>
            </a:r>
            <a:r>
              <a:rPr lang="en-US" sz="1400" dirty="0" err="1" smtClean="0"/>
              <a:t>GoO</a:t>
            </a:r>
            <a:r>
              <a:rPr lang="uk-UA" sz="1400" dirty="0" smtClean="0"/>
              <a:t> (у країнах проєкту);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інтеграції системи </a:t>
            </a:r>
            <a:r>
              <a:rPr lang="en-US" sz="1400" dirty="0" err="1" smtClean="0"/>
              <a:t>GoO</a:t>
            </a:r>
            <a:r>
              <a:rPr lang="en-US" sz="1400" dirty="0" smtClean="0"/>
              <a:t> </a:t>
            </a:r>
            <a:r>
              <a:rPr lang="uk-UA" sz="1400" dirty="0" smtClean="0"/>
              <a:t>з різних </a:t>
            </a:r>
            <a:r>
              <a:rPr lang="uk-UA" sz="1400" dirty="0"/>
              <a:t>технологій відновлюваного газу з електричними та водневими системами </a:t>
            </a:r>
            <a:r>
              <a:rPr lang="en-US" sz="1400" dirty="0" err="1" smtClean="0"/>
              <a:t>GoO</a:t>
            </a:r>
            <a:r>
              <a:rPr lang="uk-UA" sz="1400" dirty="0" smtClean="0"/>
              <a:t>;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комплексної оцінки ринку біометану, стратегії </a:t>
            </a:r>
            <a:r>
              <a:rPr lang="uk-UA" sz="1400" dirty="0"/>
              <a:t>мобілізації сировини та </a:t>
            </a:r>
            <a:r>
              <a:rPr lang="uk-UA" sz="1400" dirty="0" smtClean="0"/>
              <a:t>технологічної синергії;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підтримки розповсюдження ринку біометану;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uk-UA" sz="1400" dirty="0" smtClean="0"/>
              <a:t>перенесення </a:t>
            </a:r>
            <a:r>
              <a:rPr lang="uk-UA" sz="1400" dirty="0"/>
              <a:t>результатів за межі країн проекту</a:t>
            </a:r>
            <a:r>
              <a:rPr lang="uk-UA" sz="14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40" y="6536377"/>
            <a:ext cx="8799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u="sng" dirty="0" smtClean="0"/>
              <a:t>Контактна </a:t>
            </a:r>
            <a:r>
              <a:rPr lang="uk-UA" sz="1200" u="sng" dirty="0"/>
              <a:t>особа в Україні</a:t>
            </a:r>
            <a:r>
              <a:rPr lang="uk-UA" sz="1200" dirty="0"/>
              <a:t>: </a:t>
            </a:r>
            <a:r>
              <a:rPr lang="uk-UA" sz="1200" dirty="0" smtClean="0"/>
              <a:t>Юрій Матвєєв</a:t>
            </a:r>
            <a:r>
              <a:rPr lang="en-US" sz="1200" dirty="0" smtClean="0"/>
              <a:t> (</a:t>
            </a:r>
            <a:r>
              <a:rPr lang="uk-UA" sz="1200" dirty="0" smtClean="0"/>
              <a:t>БАУ).  </a:t>
            </a:r>
            <a:r>
              <a:rPr lang="en-US" sz="1200" dirty="0" smtClean="0"/>
              <a:t>T.</a:t>
            </a:r>
            <a:r>
              <a:rPr lang="uk-UA" sz="1200" dirty="0" smtClean="0"/>
              <a:t>: </a:t>
            </a:r>
            <a:r>
              <a:rPr lang="uk-UA" sz="1200" dirty="0"/>
              <a:t>+</a:t>
            </a:r>
            <a:r>
              <a:rPr lang="uk-UA" sz="1200" dirty="0" smtClean="0"/>
              <a:t>3</a:t>
            </a:r>
            <a:r>
              <a:rPr lang="en-US" sz="1200" dirty="0" smtClean="0"/>
              <a:t>8</a:t>
            </a:r>
            <a:r>
              <a:rPr lang="uk-UA" sz="1200" dirty="0" smtClean="0"/>
              <a:t>0 </a:t>
            </a:r>
            <a:r>
              <a:rPr lang="uk-UA" sz="1200" dirty="0"/>
              <a:t>44 </a:t>
            </a:r>
            <a:r>
              <a:rPr lang="uk-UA" sz="1200" dirty="0" smtClean="0"/>
              <a:t>453-28-56, </a:t>
            </a:r>
            <a:r>
              <a:rPr lang="en-US" sz="1200" u="sng" dirty="0" err="1" smtClean="0">
                <a:hlinkClick r:id="rId4"/>
              </a:rPr>
              <a:t>matveev</a:t>
            </a:r>
            <a:r>
              <a:rPr lang="uk-UA" sz="1200" u="sng" dirty="0" smtClean="0">
                <a:hlinkClick r:id="rId4"/>
              </a:rPr>
              <a:t>@uabio.org</a:t>
            </a:r>
            <a:endParaRPr lang="uk-UA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08151"/>
            <a:ext cx="2054578" cy="1088601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69096" cy="365125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19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60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74" y="533124"/>
            <a:ext cx="2080316" cy="403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0866" y="252768"/>
            <a:ext cx="538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0092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Біоенергетична асоціація </a:t>
            </a: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25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України 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 неприбуткова громадська спілка, яка об’єднує бізнес та експертів і лобіює розвиток біоенергетики в Україні.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403" y="1311191"/>
            <a:ext cx="8596105" cy="1499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48" y="3068960"/>
            <a:ext cx="8430013" cy="2979944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en-US" sz="2400" dirty="0" smtClean="0"/>
              <a:t>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96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BD610D-B7D3-47C2-8F50-E6379EFA7910}"/>
              </a:ext>
            </a:extLst>
          </p:cNvPr>
          <p:cNvSpPr txBox="1"/>
          <p:nvPr/>
        </p:nvSpPr>
        <p:spPr>
          <a:xfrm>
            <a:off x="395536" y="54868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План </a:t>
            </a:r>
            <a:r>
              <a:rPr lang="uk-UA" sz="2400" b="1" dirty="0">
                <a:solidFill>
                  <a:srgbClr val="002060"/>
                </a:solidFill>
              </a:rPr>
              <a:t>реалізації </a:t>
            </a:r>
            <a:r>
              <a:rPr lang="uk-UA" sz="2400" b="1" dirty="0" smtClean="0">
                <a:solidFill>
                  <a:srgbClr val="002060"/>
                </a:solidFill>
              </a:rPr>
              <a:t>проекту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в Україні </a:t>
            </a:r>
            <a:endParaRPr lang="it-IT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763300"/>
              </p:ext>
            </p:extLst>
          </p:nvPr>
        </p:nvGraphicFramePr>
        <p:xfrm>
          <a:off x="395536" y="1231380"/>
          <a:ext cx="8352928" cy="5148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:a16="http://schemas.microsoft.com/office/drawing/2014/main" xmlns="" val="348989420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1721879976"/>
                    </a:ext>
                  </a:extLst>
                </a:gridCol>
              </a:tblGrid>
              <a:tr h="30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Зміст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Термін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08783336"/>
                  </a:ext>
                </a:extLst>
              </a:tr>
              <a:tr h="46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Огляд ринку розвитку виробництва та споживання біометану/ відновлюваних газів (БМ/ВГ)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перше півріччя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3222970"/>
                  </a:ext>
                </a:extLst>
              </a:tr>
              <a:tr h="270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Створення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робочої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групи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9023899"/>
                  </a:ext>
                </a:extLst>
              </a:tr>
              <a:tr h="864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Перше засідання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робочої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групи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результатів огляду ринків БМ/ВГ в Україні та країнах проекту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Обговорення стратегічного бачення можливостей розвитку виробництва та використання БМ/ВГ в Україні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8740933"/>
                  </a:ext>
                </a:extLst>
              </a:tr>
              <a:tr h="107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Друге засідання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робочої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групи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та обговорення першого варіанта документа «Стратегічне бачення розвитку виробництва та використання БМ/ВГ в Україні»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Обговорення підготовки дорожньої карти розвитку виробництва та використання БМ/ВГ в Україні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грудень 2020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0662648"/>
                  </a:ext>
                </a:extLst>
              </a:tr>
              <a:tr h="1293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Третє засідання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робочої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та обговорення першого варіанта документа «Дорожня карта розвитку виробництва та використання БМ/ВГ в Україні»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національних дорожніх карт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методики збору вхідних даних та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техніко-економічного обґрунтування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підготовки керівництва з урахуванням індивідуальних потреб країни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перше півріччя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44356901"/>
                  </a:ext>
                </a:extLst>
              </a:tr>
              <a:tr h="6502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Четверте засідання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робочої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Презентація </a:t>
                      </a: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рекомендацій для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країни </a:t>
                      </a:r>
                      <a:endParaRPr lang="uk-UA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Обговорення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досягнутих результатів, підбиття підсумків проєкту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друге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півріччя 2021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83818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9552" y="6385565"/>
            <a:ext cx="82089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Запрошуємо зацікавлених </a:t>
            </a:r>
            <a:r>
              <a:rPr lang="uk-UA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стейкхолдерів</a:t>
            </a:r>
            <a:r>
              <a:rPr lang="uk-UA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співпраці в якості членів робочої групи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en-US" sz="2400" dirty="0" smtClean="0"/>
              <a:t>20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578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89199" cy="580233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Висновки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1"/>
            <a:ext cx="8712968" cy="58847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Виробництво і використання двох видів відновлюваних газів - біометану і водню - здатне практично повністю замістити використання природного газу в ЄС до 2050 року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Передумови виробництва та використання біометану в Україні пов’язані, в першу чергу, з високим споживанням природного газу, великим потенціалом виробництва біометану в АПК, розвиненою мережею природного газу та традиціями використання газового моторного палива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Наразі виробництво біометану не є конкурентоспроможним з ринковою ціною на природний газ та потребує підтримки.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Стимулювання виробництва і споживання біометану через зелений тариф на електроенергію з </a:t>
            </a:r>
            <a:r>
              <a:rPr lang="uk-UA" sz="1600" dirty="0" err="1" smtClean="0"/>
              <a:t>біометану</a:t>
            </a:r>
            <a:r>
              <a:rPr lang="uk-UA" sz="1600" dirty="0" smtClean="0"/>
              <a:t> виглядає найбільш реальним для України. Рентабельне виробництво електроенергії з біометану в існуючих КГУ і ТЕЦ можливе при існуючому зеленому тарифі для е/е з біогазу (0,1239 євро/кВт</a:t>
            </a:r>
            <a:r>
              <a:rPr lang="uk-UA" sz="1600" dirty="0" smtClean="0">
                <a:latin typeface="Arial"/>
                <a:cs typeface="Arial"/>
              </a:rPr>
              <a:t>∙</a:t>
            </a:r>
            <a:r>
              <a:rPr lang="uk-UA" sz="1600" dirty="0" smtClean="0"/>
              <a:t>год).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Біометан можливо використовувати для виробництва електроенергії в періоди пікового навантаження енергосистеми.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Другою альтернативою є стимулювання виробництва та використання біометану в якості моторного палива.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Необхідна розробка та впровадження Національного реєстру виробництва та використання біометану, який створює можливості для обліку та балансування біометану, поданого в українську та європейські мережі природного газу.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600" dirty="0" smtClean="0"/>
              <a:t>Перспективною виглядає комбінація можливостей біометану і зеленого водню. </a:t>
            </a:r>
            <a:endParaRPr lang="uk-UA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21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7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828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ctr"/>
            <a:r>
              <a:rPr lang="en-US" altLang="ru-RU" sz="2400" dirty="0">
                <a:latin typeface="Cambria" pitchFamily="18" charset="0"/>
              </a:rPr>
              <a:t> </a:t>
            </a:r>
            <a:endParaRPr lang="uk-UA" altLang="ru-RU" sz="2400" dirty="0">
              <a:latin typeface="Cambria" pitchFamily="18" charset="0"/>
            </a:endParaRPr>
          </a:p>
          <a:p>
            <a:pPr marL="609600" indent="-609600" algn="ctr"/>
            <a:endParaRPr lang="uk-UA" altLang="ru-RU" sz="2400" dirty="0">
              <a:latin typeface="Cambria" pitchFamily="18" charset="0"/>
            </a:endParaRPr>
          </a:p>
          <a:p>
            <a:pPr marL="609600" indent="-609600" algn="ctr"/>
            <a:r>
              <a:rPr lang="ru-RU" altLang="ru-RU" sz="2000" dirty="0">
                <a:latin typeface="Cambria" pitchFamily="18" charset="0"/>
              </a:rPr>
              <a:t/>
            </a:r>
            <a:br>
              <a:rPr lang="ru-RU" altLang="ru-RU" sz="2000" dirty="0">
                <a:latin typeface="Cambria" pitchFamily="18" charset="0"/>
              </a:rPr>
            </a:br>
            <a:endParaRPr lang="ru-RU" altLang="ru-RU" sz="2000" dirty="0">
              <a:latin typeface="Cambria" pitchFamily="18" charset="0"/>
            </a:endParaRPr>
          </a:p>
        </p:txBody>
      </p:sp>
      <p:sp>
        <p:nvSpPr>
          <p:cNvPr id="14" name="AutoShape 2"/>
          <p:cNvSpPr txBox="1">
            <a:spLocks noChangeArrowheads="1"/>
          </p:cNvSpPr>
          <p:nvPr/>
        </p:nvSpPr>
        <p:spPr>
          <a:xfrm>
            <a:off x="0" y="4294669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altLang="ru-RU" sz="2400" b="1" dirty="0" smtClean="0">
                <a:solidFill>
                  <a:srgbClr val="008000"/>
                </a:solidFill>
              </a:rPr>
              <a:t>Ми робимо енергію зеленою! Все буде ВДЕ! </a:t>
            </a:r>
            <a:br>
              <a:rPr lang="uk-UA" altLang="ru-RU" sz="2400" b="1" dirty="0" smtClean="0">
                <a:solidFill>
                  <a:srgbClr val="008000"/>
                </a:solidFill>
              </a:rPr>
            </a:br>
            <a:r>
              <a:rPr lang="uk-UA" altLang="ru-RU" sz="2400" b="1" dirty="0" smtClean="0">
                <a:solidFill>
                  <a:srgbClr val="008000"/>
                </a:solidFill>
              </a:rPr>
              <a:t>Приєднуйтесь!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1907704" y="5207194"/>
            <a:ext cx="5855473" cy="12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uk-UA" altLang="ru-RU" sz="1600" b="1" dirty="0" err="1" smtClean="0"/>
              <a:t>Гелетуха</a:t>
            </a:r>
            <a:r>
              <a:rPr lang="uk-UA" altLang="ru-RU" sz="1600" b="1" dirty="0" smtClean="0"/>
              <a:t> Ге</a:t>
            </a:r>
            <a:r>
              <a:rPr lang="ru-RU" altLang="ru-RU" sz="1600" b="1" dirty="0" err="1" smtClean="0"/>
              <a:t>оргій</a:t>
            </a:r>
            <a:r>
              <a:rPr lang="uk-UA" altLang="ru-RU" sz="1600" b="1" dirty="0" smtClean="0"/>
              <a:t>, </a:t>
            </a:r>
            <a:r>
              <a:rPr lang="uk-UA" altLang="ru-RU" sz="1600" dirty="0" err="1" smtClean="0"/>
              <a:t>к.т.н</a:t>
            </a:r>
            <a:r>
              <a:rPr lang="uk-UA" altLang="ru-RU" sz="16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uk-UA" altLang="ru-RU" sz="1600" dirty="0" smtClean="0"/>
              <a:t>Голова правління, </a:t>
            </a:r>
            <a:r>
              <a:rPr lang="uk-UA" altLang="ru-RU" sz="1600" b="1" dirty="0" smtClean="0"/>
              <a:t>Біоенергетична асоціація України</a:t>
            </a:r>
            <a:endParaRPr lang="en-US" altLang="ru-RU" sz="1600" b="1" dirty="0" smtClean="0"/>
          </a:p>
          <a:p>
            <a:pPr marL="0" indent="0">
              <a:buNone/>
            </a:pPr>
            <a:r>
              <a:rPr lang="ru-RU" altLang="ru-RU" sz="1600" dirty="0" smtClean="0">
                <a:cs typeface="Arial" panose="020B0604020202020204" pitchFamily="34" charset="0"/>
              </a:rPr>
              <a:t>Член </a:t>
            </a:r>
            <a:r>
              <a:rPr lang="ru-RU" altLang="ru-RU" sz="1600" dirty="0" err="1" smtClean="0">
                <a:cs typeface="Arial" panose="020B0604020202020204" pitchFamily="34" charset="0"/>
              </a:rPr>
              <a:t>правл</a:t>
            </a:r>
            <a:r>
              <a:rPr lang="uk-UA" altLang="ru-RU" sz="1600" dirty="0" err="1" smtClean="0">
                <a:cs typeface="Arial" panose="020B0604020202020204" pitchFamily="34" charset="0"/>
              </a:rPr>
              <a:t>іння</a:t>
            </a:r>
            <a:r>
              <a:rPr lang="uk-UA" altLang="ru-RU" sz="1600" dirty="0" smtClean="0">
                <a:cs typeface="Arial" panose="020B0604020202020204" pitchFamily="34" charset="0"/>
              </a:rPr>
              <a:t>, </a:t>
            </a:r>
            <a:r>
              <a:rPr lang="en-US" sz="1600" b="1" dirty="0">
                <a:cs typeface="Arial" panose="020B0604020202020204" pitchFamily="34" charset="0"/>
              </a:rPr>
              <a:t>Global 100% RE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en-US" sz="1600" b="1" dirty="0">
                <a:cs typeface="Arial" panose="020B0604020202020204" pitchFamily="34" charset="0"/>
              </a:rPr>
              <a:t>Ukraine</a:t>
            </a:r>
            <a:endParaRPr lang="ru-RU" sz="1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1600" dirty="0" smtClean="0">
                <a:cs typeface="Arial" panose="020B0604020202020204" pitchFamily="34" charset="0"/>
              </a:rPr>
              <a:t>тел</a:t>
            </a:r>
            <a:r>
              <a:rPr lang="ru-RU" altLang="ru-RU" sz="1600" dirty="0">
                <a:cs typeface="Arial" panose="020B0604020202020204" pitchFamily="34" charset="0"/>
              </a:rPr>
              <a:t>./факс: 044 </a:t>
            </a:r>
            <a:r>
              <a:rPr lang="en-US" altLang="ru-RU" sz="1600" dirty="0">
                <a:cs typeface="Arial" panose="020B0604020202020204" pitchFamily="34" charset="0"/>
              </a:rPr>
              <a:t>332 9140</a:t>
            </a:r>
          </a:p>
          <a:p>
            <a:pPr marL="0" indent="0">
              <a:buNone/>
            </a:pPr>
            <a:r>
              <a:rPr lang="en-US" altLang="ru-RU" sz="1600" dirty="0" smtClean="0">
                <a:cs typeface="Arial" panose="020B0604020202020204" pitchFamily="34" charset="0"/>
              </a:rPr>
              <a:t>e</a:t>
            </a:r>
            <a:r>
              <a:rPr lang="ru-RU" altLang="ru-RU" sz="1600" dirty="0" smtClean="0">
                <a:cs typeface="Arial" panose="020B0604020202020204" pitchFamily="34" charset="0"/>
              </a:rPr>
              <a:t>-</a:t>
            </a:r>
            <a:r>
              <a:rPr lang="ru-RU" altLang="ru-RU" sz="1600" dirty="0" err="1" smtClean="0">
                <a:cs typeface="Arial" panose="020B0604020202020204" pitchFamily="34" charset="0"/>
              </a:rPr>
              <a:t>mail</a:t>
            </a:r>
            <a:r>
              <a:rPr lang="ru-RU" altLang="ru-RU" sz="1600" dirty="0">
                <a:cs typeface="Arial" panose="020B0604020202020204" pitchFamily="34" charset="0"/>
              </a:rPr>
              <a:t>: </a:t>
            </a:r>
            <a:r>
              <a:rPr lang="en-US" altLang="ru-RU" sz="1600" dirty="0" err="1">
                <a:solidFill>
                  <a:srgbClr val="3C8A5D"/>
                </a:solidFill>
                <a:cs typeface="Arial" panose="020B0604020202020204" pitchFamily="34" charset="0"/>
              </a:rPr>
              <a:t>geletukha</a:t>
            </a:r>
            <a:r>
              <a:rPr lang="ru-RU" altLang="ru-RU" sz="1600" dirty="0">
                <a:solidFill>
                  <a:srgbClr val="3C8A5D"/>
                </a:solidFill>
                <a:cs typeface="Arial" panose="020B0604020202020204" pitchFamily="34" charset="0"/>
              </a:rPr>
              <a:t>@</a:t>
            </a:r>
            <a:r>
              <a:rPr lang="en-US" altLang="ru-RU" sz="1600" dirty="0" smtClean="0">
                <a:solidFill>
                  <a:srgbClr val="3C8A5D"/>
                </a:solidFill>
                <a:cs typeface="Arial" panose="020B0604020202020204" pitchFamily="34" charset="0"/>
              </a:rPr>
              <a:t>uabio.org</a:t>
            </a:r>
            <a:endParaRPr lang="uk-UA" sz="1600" dirty="0"/>
          </a:p>
          <a:p>
            <a:pPr marL="0" indent="0">
              <a:buFont typeface="Arial" charset="0"/>
              <a:buNone/>
            </a:pPr>
            <a:endParaRPr lang="uk-UA" altLang="ru-RU" sz="1600" dirty="0" smtClean="0"/>
          </a:p>
        </p:txBody>
      </p:sp>
      <p:pic>
        <p:nvPicPr>
          <p:cNvPr id="1028" name="Picture 4" descr="На изображении может находиться: 40 человек, люди улыбаются, люди стоя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88" y="19847"/>
            <a:ext cx="9017212" cy="392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0A2F51-A118-A243-B071-AB92C7109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88" y="5911096"/>
            <a:ext cx="1619672" cy="912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04" y="6367147"/>
            <a:ext cx="2080316" cy="4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9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Виробництво </a:t>
            </a:r>
            <a:r>
              <a:rPr lang="uk-UA" sz="2400" b="1" dirty="0">
                <a:solidFill>
                  <a:srgbClr val="002060"/>
                </a:solidFill>
              </a:rPr>
              <a:t>і споживання </a:t>
            </a:r>
            <a:r>
              <a:rPr lang="uk-UA" sz="2400" b="1" dirty="0" smtClean="0">
                <a:solidFill>
                  <a:srgbClr val="002060"/>
                </a:solidFill>
              </a:rPr>
              <a:t>біогазу/ біометану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F5800C45-6807-4644-89DC-6AEAD5335630}" type="slidenum">
              <a:rPr lang="ru-RU" sz="2400" smtClean="0"/>
              <a:t>3</a:t>
            </a:fld>
            <a:endParaRPr lang="ru-RU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4" y="908720"/>
            <a:ext cx="6840000" cy="4920320"/>
          </a:xfrm>
        </p:spPr>
      </p:pic>
      <p:sp>
        <p:nvSpPr>
          <p:cNvPr id="7" name="Rectangle 6"/>
          <p:cNvSpPr/>
          <p:nvPr/>
        </p:nvSpPr>
        <p:spPr>
          <a:xfrm>
            <a:off x="827584" y="5733256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>
                <a:solidFill>
                  <a:srgbClr val="FF0000"/>
                </a:solidFill>
              </a:rPr>
              <a:t>Біометан – відновлюваний аналог природного газу, </a:t>
            </a:r>
            <a:br>
              <a:rPr lang="uk-UA" sz="1600" dirty="0" smtClean="0">
                <a:solidFill>
                  <a:srgbClr val="FF0000"/>
                </a:solidFill>
              </a:rPr>
            </a:br>
            <a:r>
              <a:rPr lang="uk-UA" sz="1600" dirty="0" smtClean="0">
                <a:solidFill>
                  <a:srgbClr val="FF0000"/>
                </a:solidFill>
              </a:rPr>
              <a:t>потужний засіб декарбонізації економіки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(транспорт, виробництво тепла і електроенергії, промисловість, побутовий сектор)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984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Потенціал виробництва біогазу та біометану в світі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8" y="1412776"/>
            <a:ext cx="5194277" cy="37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496" y="6382489"/>
            <a:ext cx="79928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/>
              <a:t>Джерело: </a:t>
            </a:r>
            <a:r>
              <a:rPr lang="en-US" sz="1200" b="1" i="1" dirty="0"/>
              <a:t>Outlook for biogas and </a:t>
            </a:r>
            <a:r>
              <a:rPr lang="en-US" sz="1200" b="1" i="1" dirty="0" err="1"/>
              <a:t>biomethane</a:t>
            </a:r>
            <a:r>
              <a:rPr lang="en-US" sz="1200" b="1" i="1" dirty="0"/>
              <a:t>, </a:t>
            </a:r>
            <a:r>
              <a:rPr lang="en-US" sz="1200" b="1" i="1" dirty="0" smtClean="0"/>
              <a:t>2020.  </a:t>
            </a:r>
            <a:r>
              <a:rPr lang="en-US" sz="1200" b="1" i="1" dirty="0"/>
              <a:t>IEA </a:t>
            </a:r>
            <a:r>
              <a:rPr lang="en-US" sz="1200" b="1" i="1" dirty="0" smtClean="0"/>
              <a:t>(</a:t>
            </a:r>
            <a:r>
              <a:rPr lang="uk-UA" sz="1200" b="1" i="1" dirty="0" smtClean="0"/>
              <a:t>Міжнародне </a:t>
            </a:r>
            <a:r>
              <a:rPr lang="uk-UA" sz="1200" b="1" i="1" dirty="0"/>
              <a:t>енергетичне </a:t>
            </a:r>
            <a:r>
              <a:rPr lang="uk-UA" sz="1200" b="1" i="1" dirty="0" smtClean="0"/>
              <a:t>агентство</a:t>
            </a:r>
            <a:r>
              <a:rPr lang="en-US" sz="1200" b="1" i="1" dirty="0" smtClean="0"/>
              <a:t>)</a:t>
            </a:r>
          </a:p>
          <a:p>
            <a:r>
              <a:rPr lang="en-US" sz="1000" b="1" i="1" dirty="0" smtClean="0">
                <a:hlinkClick r:id="rId4"/>
              </a:rPr>
              <a:t>https</a:t>
            </a:r>
            <a:r>
              <a:rPr lang="en-US" sz="1000" b="1" i="1" dirty="0">
                <a:hlinkClick r:id="rId4"/>
              </a:rPr>
              <a:t>://</a:t>
            </a:r>
            <a:r>
              <a:rPr lang="en-US" sz="1000" b="1" i="1" dirty="0" smtClean="0">
                <a:hlinkClick r:id="rId4"/>
              </a:rPr>
              <a:t>www.iea.org/reports/outlook-for-biogas-and-biomethane-prospects-for-organic-growth</a:t>
            </a:r>
            <a:r>
              <a:rPr lang="en-US" sz="1000" b="1" i="1" dirty="0" smtClean="0"/>
              <a:t> 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F5800C45-6807-4644-89DC-6AEAD5335630}" type="slidenum">
              <a:rPr lang="ru-RU" sz="2400" smtClean="0"/>
              <a:t>4</a:t>
            </a:fld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301208"/>
            <a:ext cx="436664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uk-UA" sz="1600" dirty="0" smtClean="0"/>
              <a:t>570-730 млн т н.е. ≈ 690-880 млрд м</a:t>
            </a:r>
            <a:r>
              <a:rPr lang="uk-UA" sz="1600" baseline="30000" dirty="0" smtClean="0"/>
              <a:t>3</a:t>
            </a:r>
            <a:r>
              <a:rPr lang="uk-UA" sz="1600" dirty="0" smtClean="0"/>
              <a:t> ПГ</a:t>
            </a:r>
          </a:p>
          <a:p>
            <a:pPr algn="ctr">
              <a:spcAft>
                <a:spcPts val="600"/>
              </a:spcAft>
            </a:pPr>
            <a:r>
              <a:rPr lang="uk-UA" sz="1600" dirty="0" smtClean="0">
                <a:solidFill>
                  <a:srgbClr val="FF0000"/>
                </a:solidFill>
              </a:rPr>
              <a:t>≈ 25% споживання ПГ в світі у 2017 році</a:t>
            </a:r>
            <a:endParaRPr lang="uk-UA" sz="1600" baseline="-250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56792"/>
            <a:ext cx="3888432" cy="43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73802"/>
            <a:ext cx="7704856" cy="4847486"/>
          </a:xfr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Виробництво </a:t>
            </a:r>
            <a:r>
              <a:rPr lang="uk-UA" sz="2400" b="1" dirty="0" smtClean="0">
                <a:solidFill>
                  <a:srgbClr val="002060"/>
                </a:solidFill>
              </a:rPr>
              <a:t>біометану в світі</a:t>
            </a:r>
            <a:r>
              <a:rPr lang="en-US" sz="2400" b="1" dirty="0" smtClean="0">
                <a:solidFill>
                  <a:srgbClr val="002060"/>
                </a:solidFill>
              </a:rPr>
              <a:t>,</a:t>
            </a:r>
            <a:r>
              <a:rPr lang="uk-UA" sz="2400" b="1" dirty="0" smtClean="0">
                <a:solidFill>
                  <a:srgbClr val="002060"/>
                </a:solidFill>
              </a:rPr>
              <a:t> 2018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381328"/>
            <a:ext cx="770485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 smtClean="0"/>
              <a:t>Джерело: </a:t>
            </a:r>
            <a:r>
              <a:rPr lang="en-US" sz="1200" b="1" i="1" dirty="0"/>
              <a:t>IEA (</a:t>
            </a:r>
            <a:r>
              <a:rPr lang="uk-UA" sz="1200" b="1" i="1" dirty="0"/>
              <a:t>Міжнародне енергетичне агентство</a:t>
            </a:r>
            <a:r>
              <a:rPr lang="en-US" sz="1200" b="1" i="1" dirty="0" smtClean="0"/>
              <a:t>)</a:t>
            </a:r>
            <a:r>
              <a:rPr lang="ru-RU" sz="1200" b="1" i="1" dirty="0" smtClean="0"/>
              <a:t>, </a:t>
            </a:r>
            <a:r>
              <a:rPr lang="uk-UA" sz="1200" b="1" i="1" dirty="0" smtClean="0"/>
              <a:t>міжнародна асоціація</a:t>
            </a:r>
            <a:r>
              <a:rPr lang="ru-RU" sz="1200" b="1" i="1" dirty="0" smtClean="0"/>
              <a:t> </a:t>
            </a:r>
            <a:r>
              <a:rPr lang="en-US" sz="1200" b="1" i="1" dirty="0" err="1" smtClean="0"/>
              <a:t>Cedigaz</a:t>
            </a:r>
            <a:r>
              <a:rPr lang="ru-RU" sz="1200" dirty="0" smtClean="0">
                <a:effectLst/>
              </a:rPr>
              <a:t>, </a:t>
            </a:r>
            <a:r>
              <a:rPr lang="ru-RU" sz="1200" b="1" dirty="0" smtClean="0">
                <a:effectLst/>
              </a:rPr>
              <a:t>2019</a:t>
            </a:r>
            <a:r>
              <a:rPr lang="ru-RU" sz="1200" dirty="0" smtClean="0">
                <a:effectLst/>
              </a:rPr>
              <a:t> </a:t>
            </a:r>
            <a:br>
              <a:rPr lang="ru-RU" sz="1200" dirty="0" smtClean="0">
                <a:effectLst/>
              </a:rPr>
            </a:br>
            <a:r>
              <a:rPr lang="en-US" sz="1000" b="1" i="1" u="sng" dirty="0" smtClean="0">
                <a:hlinkClick r:id="rId4"/>
              </a:rPr>
              <a:t>https</a:t>
            </a:r>
            <a:r>
              <a:rPr lang="en-US" sz="1000" b="1" i="1" u="sng" dirty="0">
                <a:hlinkClick r:id="rId4"/>
              </a:rPr>
              <a:t>://www.cedigaz.org/global-biomethane-market-green-gas-goes-global</a:t>
            </a:r>
            <a:r>
              <a:rPr lang="en-US" sz="1000" u="sng" dirty="0" smtClean="0">
                <a:hlinkClick r:id="rId4"/>
              </a:rPr>
              <a:t>/</a:t>
            </a:r>
            <a:endParaRPr lang="en-US" sz="1000" dirty="0" smtClean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2068" y="1340768"/>
            <a:ext cx="4678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1 млн т н.е. = 11.63 </a:t>
            </a:r>
            <a:r>
              <a:rPr lang="uk-UA" sz="1400" dirty="0" err="1" smtClean="0"/>
              <a:t>ТВт∙год</a:t>
            </a:r>
            <a:r>
              <a:rPr lang="uk-UA" sz="1400" dirty="0" smtClean="0"/>
              <a:t> = 1.21 млрд м</a:t>
            </a:r>
            <a:r>
              <a:rPr lang="uk-UA" sz="1400" baseline="30000" dirty="0" smtClean="0"/>
              <a:t>3</a:t>
            </a:r>
            <a:r>
              <a:rPr lang="uk-UA" sz="1400" dirty="0" smtClean="0"/>
              <a:t> природного газу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29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9143999" cy="78310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Декарбонізація використання природного газу в ЄС до 2050 року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428" y="6423719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/>
              <a:t>Джерело</a:t>
            </a:r>
            <a:r>
              <a:rPr lang="uk-UA" sz="1200" b="1" i="1" dirty="0" smtClean="0"/>
              <a:t>:</a:t>
            </a:r>
            <a:r>
              <a:rPr lang="en-US" sz="1200" b="1" i="1" dirty="0" smtClean="0"/>
              <a:t> Gas Decarburization Pathways 2020-2050, April </a:t>
            </a:r>
            <a:r>
              <a:rPr lang="en-US" sz="1200" b="1" i="1" dirty="0"/>
              <a:t>2020, Gas for Climate Consortium </a:t>
            </a:r>
            <a:r>
              <a:rPr lang="en-US" sz="1000" b="1" i="1" dirty="0" smtClean="0">
                <a:hlinkClick r:id="rId3"/>
              </a:rPr>
              <a:t>https</a:t>
            </a:r>
            <a:r>
              <a:rPr lang="en-US" sz="1000" b="1" i="1" dirty="0">
                <a:hlinkClick r:id="rId3"/>
              </a:rPr>
              <a:t>://gasforclimate2050.eu/sdm_downloads/2020-gas-decarbonisation-pathways-study</a:t>
            </a:r>
            <a:r>
              <a:rPr lang="en-US" sz="1200" b="1" i="1" dirty="0" smtClean="0">
                <a:hlinkClick r:id="rId3"/>
              </a:rPr>
              <a:t>/</a:t>
            </a:r>
            <a:endParaRPr lang="ru-RU" sz="12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78147"/>
            <a:ext cx="6480000" cy="13267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7616"/>
            <a:ext cx="6480000" cy="4105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4469" y="1052736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Сценарій повного заміщення природного газу в 2050 році</a:t>
            </a:r>
            <a:endParaRPr lang="uk-UA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934054" y="2431916"/>
            <a:ext cx="20304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Внесок </a:t>
            </a:r>
            <a:r>
              <a:rPr lang="uk-UA" sz="1600" b="1" dirty="0" smtClean="0"/>
              <a:t>біометану</a:t>
            </a:r>
            <a:r>
              <a:rPr lang="uk-UA" sz="1600" dirty="0" smtClean="0"/>
              <a:t> переважає для виробництва тепла в будинках і на транспорті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Потенціал виробництва </a:t>
            </a:r>
            <a:r>
              <a:rPr lang="uk-UA" sz="1600" b="1" dirty="0" smtClean="0"/>
              <a:t>біометану</a:t>
            </a:r>
            <a:r>
              <a:rPr lang="uk-UA" sz="1600" dirty="0" smtClean="0"/>
              <a:t> 1170 </a:t>
            </a:r>
            <a:r>
              <a:rPr lang="uk-UA" sz="1600" dirty="0" err="1" smtClean="0"/>
              <a:t>ТВт</a:t>
            </a:r>
            <a:r>
              <a:rPr lang="uk-UA" sz="1600" dirty="0" err="1" smtClean="0">
                <a:latin typeface="Century Gothic"/>
              </a:rPr>
              <a:t>∙</a:t>
            </a:r>
            <a:r>
              <a:rPr lang="uk-UA" sz="1600" dirty="0" err="1" smtClean="0"/>
              <a:t>год</a:t>
            </a:r>
            <a:r>
              <a:rPr lang="uk-UA" sz="1600" dirty="0" smtClean="0"/>
              <a:t> ≈ </a:t>
            </a:r>
            <a:r>
              <a:rPr lang="uk-UA" sz="1600" b="1" dirty="0" smtClean="0">
                <a:solidFill>
                  <a:srgbClr val="FF0000"/>
                </a:solidFill>
              </a:rPr>
              <a:t>120 млрд м</a:t>
            </a:r>
            <a:r>
              <a:rPr lang="uk-UA" sz="1600" b="1" baseline="30000" dirty="0" smtClean="0">
                <a:solidFill>
                  <a:srgbClr val="FF0000"/>
                </a:solidFill>
              </a:rPr>
              <a:t>3</a:t>
            </a:r>
            <a:r>
              <a:rPr lang="uk-UA" sz="1600" b="1" dirty="0" smtClean="0">
                <a:solidFill>
                  <a:srgbClr val="FF0000"/>
                </a:solidFill>
              </a:rPr>
              <a:t> СН</a:t>
            </a:r>
            <a:r>
              <a:rPr lang="uk-UA" sz="1600" b="1" baseline="-25000" dirty="0" smtClean="0">
                <a:solidFill>
                  <a:srgbClr val="FF0000"/>
                </a:solidFill>
              </a:rPr>
              <a:t>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/>
              <a:t>Значення </a:t>
            </a:r>
            <a:r>
              <a:rPr lang="uk-UA" sz="1600" b="1" dirty="0" smtClean="0"/>
              <a:t>водню</a:t>
            </a:r>
            <a:r>
              <a:rPr lang="uk-UA" sz="1600" dirty="0" smtClean="0"/>
              <a:t> більше в промисловості і виробництві електроенергії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0832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r>
              <a:rPr lang="ru-RU" sz="2400" dirty="0" smtClean="0"/>
              <a:t>7</a:t>
            </a:r>
            <a:endParaRPr lang="ru-RU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86446"/>
              </p:ext>
            </p:extLst>
          </p:nvPr>
        </p:nvGraphicFramePr>
        <p:xfrm>
          <a:off x="76672" y="783974"/>
          <a:ext cx="888781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08">
                  <a:extLst>
                    <a:ext uri="{9D8B030D-6E8A-4147-A177-3AD203B41FA5}">
                      <a16:colId xmlns:a16="http://schemas.microsoft.com/office/drawing/2014/main" xmlns="" val="2549624201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xmlns="" val="4211941329"/>
                    </a:ext>
                  </a:extLst>
                </a:gridCol>
              </a:tblGrid>
              <a:tr h="206128"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>
                          <a:latin typeface="+mn-lt"/>
                        </a:rPr>
                        <a:t>Країна 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noProof="0" dirty="0" smtClean="0">
                          <a:latin typeface="+mn-lt"/>
                        </a:rPr>
                        <a:t>СН</a:t>
                      </a:r>
                      <a:r>
                        <a:rPr lang="uk-UA" sz="1600" baseline="-25000" noProof="0" dirty="0" smtClean="0">
                          <a:latin typeface="+mn-lt"/>
                        </a:rPr>
                        <a:t>4</a:t>
                      </a:r>
                      <a:endParaRPr lang="uk-UA" sz="1600" baseline="-250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269497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ЕС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latin typeface="+mn-lt"/>
                        </a:rPr>
                        <a:t>Прогнозне виробництво біометану має досягти 18 млрд м</a:t>
                      </a:r>
                      <a:r>
                        <a:rPr lang="uk-UA" sz="1600" baseline="30000" noProof="0" dirty="0" smtClean="0">
                          <a:latin typeface="+mn-lt"/>
                        </a:rPr>
                        <a:t>3</a:t>
                      </a:r>
                      <a:r>
                        <a:rPr lang="uk-UA" sz="1600" noProof="0" dirty="0" smtClean="0">
                          <a:latin typeface="+mn-lt"/>
                        </a:rPr>
                        <a:t> в 2030 році. Планується, що 117 </a:t>
                      </a:r>
                      <a:r>
                        <a:rPr lang="uk-UA" sz="1600" noProof="0" dirty="0" err="1" smtClean="0">
                          <a:latin typeface="+mn-lt"/>
                        </a:rPr>
                        <a:t>ТВт∙год</a:t>
                      </a:r>
                      <a:r>
                        <a:rPr lang="uk-UA" sz="1600" noProof="0" dirty="0" smtClean="0">
                          <a:latin typeface="+mn-lt"/>
                        </a:rPr>
                        <a:t> (12 млрд м</a:t>
                      </a:r>
                      <a:r>
                        <a:rPr lang="uk-UA" sz="1600" baseline="30000" noProof="0" dirty="0" smtClean="0">
                          <a:latin typeface="+mn-lt"/>
                        </a:rPr>
                        <a:t>3</a:t>
                      </a:r>
                      <a:r>
                        <a:rPr lang="uk-UA" sz="1600" noProof="0" dirty="0" smtClean="0">
                          <a:latin typeface="+mn-lt"/>
                        </a:rPr>
                        <a:t>) буде розподілене в якості моторного палива  (</a:t>
                      </a:r>
                      <a:r>
                        <a:rPr lang="uk-UA" sz="1600" noProof="0" dirty="0" err="1" smtClean="0">
                          <a:latin typeface="+mn-lt"/>
                        </a:rPr>
                        <a:t>bioCNG</a:t>
                      </a:r>
                      <a:r>
                        <a:rPr lang="uk-UA" sz="1600" noProof="0" dirty="0" smtClean="0">
                          <a:latin typeface="+mn-lt"/>
                        </a:rPr>
                        <a:t> </a:t>
                      </a:r>
                      <a:r>
                        <a:rPr lang="ru-RU" sz="1600" noProof="0" dirty="0" smtClean="0">
                          <a:latin typeface="+mn-lt"/>
                        </a:rPr>
                        <a:t>та</a:t>
                      </a:r>
                      <a:r>
                        <a:rPr lang="uk-UA" sz="1600" noProof="0" dirty="0" smtClean="0">
                          <a:latin typeface="+mn-lt"/>
                        </a:rPr>
                        <a:t> </a:t>
                      </a:r>
                      <a:r>
                        <a:rPr lang="uk-UA" sz="1600" noProof="0" dirty="0" err="1" smtClean="0">
                          <a:latin typeface="+mn-lt"/>
                        </a:rPr>
                        <a:t>bioLNG</a:t>
                      </a:r>
                      <a:r>
                        <a:rPr lang="uk-UA" sz="1600" noProof="0" dirty="0" smtClean="0">
                          <a:latin typeface="+mn-lt"/>
                        </a:rPr>
                        <a:t>) (40% споживання ПГ)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501194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Німеччина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Лідер європейського </a:t>
                      </a:r>
                      <a:r>
                        <a:rPr lang="uk-UA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біометанового</a:t>
                      </a:r>
                      <a:r>
                        <a:rPr lang="uk-U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ринку, в 2018 році на 200 заводах вироблено близько половини європейського біометану (≈ </a:t>
                      </a:r>
                      <a:r>
                        <a:rPr lang="uk-UA" sz="1600" noProof="0" dirty="0" smtClean="0">
                          <a:latin typeface="+mn-lt"/>
                        </a:rPr>
                        <a:t>11.5 </a:t>
                      </a:r>
                      <a:r>
                        <a:rPr lang="uk-UA" sz="1600" noProof="0" dirty="0" err="1" smtClean="0">
                          <a:latin typeface="+mn-lt"/>
                        </a:rPr>
                        <a:t>ТВт∙год</a:t>
                      </a:r>
                      <a:r>
                        <a:rPr lang="uk-UA" sz="1600" noProof="0" dirty="0" smtClean="0">
                          <a:latin typeface="+mn-lt"/>
                        </a:rPr>
                        <a:t>) 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867065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Франція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Короткотермінова ціль виробництва біометану - 6-8 </a:t>
                      </a:r>
                      <a:r>
                        <a:rPr lang="uk-UA" sz="1600" noProof="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ТВт∙год</a:t>
                      </a:r>
                      <a:r>
                        <a:rPr lang="uk-UA" sz="1600" noProof="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/рік у 2023 році. Довгострокова ціль – досягти 30% від загального споживання ПГ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8518777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Італія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0" noProof="0" dirty="0" smtClean="0">
                          <a:latin typeface="+mn-lt"/>
                        </a:rPr>
                        <a:t>Ціль Національної енергетичної стратегії – 2400 заправних станцій (CNG) та 800 LNG в 2030 р. Очікується споживання близько 5 млрд м</a:t>
                      </a:r>
                      <a:r>
                        <a:rPr lang="uk-UA" sz="1600" b="0" baseline="30000" noProof="0" dirty="0" smtClean="0">
                          <a:latin typeface="+mn-lt"/>
                        </a:rPr>
                        <a:t>3</a:t>
                      </a:r>
                      <a:r>
                        <a:rPr lang="uk-UA" sz="1600" b="0" noProof="0" dirty="0" smtClean="0">
                          <a:latin typeface="+mn-lt"/>
                        </a:rPr>
                        <a:t> ПГ на транспорті та щонайменше 1,1 млрд м3 біометану в якості моторного палива на рік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1638246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Швеція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latin typeface="+mn-lt"/>
                        </a:rPr>
                        <a:t>Національні цілі: зниження викидів парникових газів на 70% на внутрішньому транспорті до 2030 року порівняно з 2010 роком за рахунок біометану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8480751"/>
                  </a:ext>
                </a:extLst>
              </a:tr>
              <a:tr h="5464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Данія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latin typeface="+mn-lt"/>
                          <a:ea typeface="Calibri" panose="020F0502020204030204" pitchFamily="34" charset="0"/>
                        </a:rPr>
                        <a:t>Повне заміщення використання природного газу </a:t>
                      </a:r>
                      <a:r>
                        <a:rPr lang="uk-UA" sz="1600" noProof="0" dirty="0" smtClean="0">
                          <a:latin typeface="+mn-lt"/>
                        </a:rPr>
                        <a:t>за рахунок біометану до 2035 року </a:t>
                      </a:r>
                      <a:r>
                        <a:rPr lang="uk-UA" sz="1600" noProof="0" dirty="0" smtClean="0">
                          <a:latin typeface="+mn-lt"/>
                          <a:ea typeface="Calibri" panose="020F0502020204030204" pitchFamily="34" charset="0"/>
                        </a:rPr>
                        <a:t>(виробництво природного газу в Північному морі припиниться у 2035 році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352367"/>
                  </a:ext>
                </a:extLst>
              </a:tr>
              <a:tr h="319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Великобританія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Динамічний ринок виробництва біометану. </a:t>
                      </a:r>
                      <a:r>
                        <a:rPr lang="ru-RU" sz="1600" noProof="0" dirty="0" err="1" smtClean="0">
                          <a:latin typeface="+mn-lt"/>
                        </a:rPr>
                        <a:t>Між</a:t>
                      </a:r>
                      <a:r>
                        <a:rPr lang="ru-RU" sz="1600" noProof="0" dirty="0" smtClean="0">
                          <a:latin typeface="+mn-lt"/>
                        </a:rPr>
                        <a:t> 2011 і 2018 </a:t>
                      </a:r>
                      <a:r>
                        <a:rPr lang="ru-RU" sz="1600" noProof="0" dirty="0" err="1" smtClean="0">
                          <a:latin typeface="+mn-lt"/>
                        </a:rPr>
                        <a:t>рр</a:t>
                      </a:r>
                      <a:r>
                        <a:rPr lang="ru-RU" sz="1600" noProof="0" dirty="0" smtClean="0">
                          <a:latin typeface="+mn-lt"/>
                        </a:rPr>
                        <a:t>. </a:t>
                      </a:r>
                      <a:r>
                        <a:rPr lang="ru-RU" sz="1600" noProof="0" dirty="0" err="1" smtClean="0">
                          <a:latin typeface="+mn-lt"/>
                        </a:rPr>
                        <a:t>вироблено</a:t>
                      </a:r>
                      <a:r>
                        <a:rPr lang="ru-RU" sz="1600" noProof="0" dirty="0" smtClean="0">
                          <a:latin typeface="+mn-lt"/>
                        </a:rPr>
                        <a:t> </a:t>
                      </a:r>
                      <a:r>
                        <a:rPr lang="en-US" sz="1600" noProof="0" dirty="0" smtClean="0">
                          <a:latin typeface="+mn-lt"/>
                        </a:rPr>
                        <a:t/>
                      </a:r>
                      <a:br>
                        <a:rPr lang="en-US" sz="1600" noProof="0" dirty="0" smtClean="0">
                          <a:latin typeface="+mn-lt"/>
                        </a:rPr>
                      </a:br>
                      <a:r>
                        <a:rPr lang="ru-RU" sz="1600" noProof="0" dirty="0" smtClean="0">
                          <a:latin typeface="+mn-lt"/>
                        </a:rPr>
                        <a:t>6,7 </a:t>
                      </a:r>
                      <a:r>
                        <a:rPr lang="ru-RU" sz="1600" noProof="0" dirty="0" err="1" smtClean="0">
                          <a:latin typeface="+mn-lt"/>
                        </a:rPr>
                        <a:t>ТВт∙год</a:t>
                      </a:r>
                      <a:r>
                        <a:rPr lang="ru-RU" sz="1600" noProof="0" dirty="0" smtClean="0">
                          <a:latin typeface="+mn-lt"/>
                        </a:rPr>
                        <a:t> біометану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186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Естонія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</a:t>
                      </a:r>
                      <a:r>
                        <a:rPr lang="uk-UA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План – 375 </a:t>
                      </a:r>
                      <a:r>
                        <a:rPr lang="uk-UA" sz="1600" noProof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uk-UA" sz="1600" noProof="0" dirty="0" err="1" smtClean="0">
                          <a:latin typeface="+mn-lt"/>
                        </a:rPr>
                        <a:t>Вт∙год</a:t>
                      </a:r>
                      <a:r>
                        <a:rPr lang="uk-UA" sz="1600" noProof="0" dirty="0" smtClean="0">
                          <a:latin typeface="+mn-lt"/>
                        </a:rPr>
                        <a:t> біометану в </a:t>
                      </a:r>
                      <a:r>
                        <a:rPr lang="uk-UA" sz="1600" noProof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2030 році 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8680942"/>
                  </a:ext>
                </a:extLst>
              </a:tr>
              <a:tr h="298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latin typeface="+mn-lt"/>
                        </a:rPr>
                        <a:t>Литва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noProof="0" dirty="0" smtClean="0">
                          <a:latin typeface="+mn-lt"/>
                        </a:rPr>
                        <a:t>План виробляти 11,63 </a:t>
                      </a:r>
                      <a:r>
                        <a:rPr lang="uk-UA" sz="1600" noProof="0" dirty="0" err="1" smtClean="0">
                          <a:latin typeface="+mn-lt"/>
                        </a:rPr>
                        <a:t>ГВт∙год</a:t>
                      </a:r>
                      <a:r>
                        <a:rPr lang="uk-UA" sz="1600" noProof="0" dirty="0" smtClean="0">
                          <a:latin typeface="+mn-lt"/>
                        </a:rPr>
                        <a:t> біометану після 2022 року</a:t>
                      </a:r>
                      <a:endParaRPr lang="uk-UA" sz="16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3158689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4624"/>
            <a:ext cx="8291264" cy="8019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solidFill>
                  <a:srgbClr val="002060"/>
                </a:solidFill>
              </a:rPr>
              <a:t>Виробництво / плани виробництва біометану в країнах ЄС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980729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Потенціал виробництва біогазу/ біометану в Україні за типом сировини, 2018</a:t>
            </a:r>
            <a:endParaRPr lang="uk-UA" sz="2400" b="1" baseline="30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5508521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7.8 </a:t>
            </a:r>
            <a:r>
              <a:rPr lang="uk-UA" sz="1600" b="1" dirty="0" err="1" smtClean="0">
                <a:solidFill>
                  <a:srgbClr val="FF0000"/>
                </a:solidFill>
              </a:rPr>
              <a:t>млрд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uk-UA" sz="1600" b="1" dirty="0" smtClean="0">
                <a:solidFill>
                  <a:srgbClr val="FF0000"/>
                </a:solidFill>
              </a:rPr>
              <a:t>м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1600" dirty="0" smtClean="0"/>
              <a:t> CH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uk-UA" sz="1600" dirty="0" smtClean="0"/>
              <a:t>або</a:t>
            </a:r>
            <a:r>
              <a:rPr lang="en-US" sz="1600" dirty="0" smtClean="0"/>
              <a:t> 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en-US" sz="1600" dirty="0" smtClean="0"/>
              <a:t>25% </a:t>
            </a:r>
            <a:r>
              <a:rPr lang="uk-UA" sz="1600" dirty="0" smtClean="0"/>
              <a:t>споживання ПГ в Україні</a:t>
            </a:r>
            <a:endParaRPr lang="uk-UA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8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3914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96306"/>
            <a:ext cx="1980000" cy="10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08" y="3429000"/>
            <a:ext cx="1980000" cy="115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00" y="5092665"/>
            <a:ext cx="1980000" cy="121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52120" y="1196752"/>
            <a:ext cx="2827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Приклади використання соломи для виробництва біогазу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796136" y="296733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err="1"/>
              <a:t>Біогазова</a:t>
            </a:r>
            <a:r>
              <a:rPr lang="uk-UA" sz="1200" dirty="0"/>
              <a:t> установка</a:t>
            </a:r>
            <a:r>
              <a:rPr lang="ru-RU" sz="1200" dirty="0"/>
              <a:t> в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с</a:t>
            </a:r>
            <a:r>
              <a:rPr lang="ru-RU" sz="1200" dirty="0"/>
              <a:t>. </a:t>
            </a:r>
            <a:r>
              <a:rPr lang="ru-RU" sz="1200" dirty="0" err="1"/>
              <a:t>Черноземен</a:t>
            </a:r>
            <a:r>
              <a:rPr lang="ru-RU" sz="1200" dirty="0"/>
              <a:t> (</a:t>
            </a:r>
            <a:r>
              <a:rPr lang="ru-RU" sz="1200" dirty="0" err="1"/>
              <a:t>Болгарія</a:t>
            </a:r>
            <a:r>
              <a:rPr lang="ru-RU" sz="1200" dirty="0"/>
              <a:t>) - </a:t>
            </a:r>
            <a:r>
              <a:rPr lang="ru-RU" sz="1200" b="1" dirty="0"/>
              <a:t>1,5 </a:t>
            </a:r>
            <a:r>
              <a:rPr lang="ru-RU" sz="1200" b="1" dirty="0" err="1"/>
              <a:t>МВт</a:t>
            </a:r>
            <a:r>
              <a:rPr lang="ru-RU" sz="1200" b="1" baseline="-25000" dirty="0" err="1"/>
              <a:t>ел</a:t>
            </a:r>
            <a:r>
              <a:rPr lang="ru-RU" sz="1200" b="1" baseline="-25000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45365" y="4623519"/>
            <a:ext cx="2687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/>
              <a:t>Демонстраційна установка</a:t>
            </a:r>
            <a:r>
              <a:rPr lang="ru-RU" sz="1200" dirty="0"/>
              <a:t> в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</a:t>
            </a:r>
            <a:r>
              <a:rPr lang="ru-RU" sz="1200" dirty="0"/>
              <a:t>. </a:t>
            </a:r>
            <a:r>
              <a:rPr lang="ru-RU" sz="1200" dirty="0" err="1"/>
              <a:t>Фоулум</a:t>
            </a:r>
            <a:r>
              <a:rPr lang="ru-RU" sz="1200" dirty="0"/>
              <a:t> (</a:t>
            </a:r>
            <a:r>
              <a:rPr lang="ru-RU" sz="1200" dirty="0" err="1"/>
              <a:t>Данія</a:t>
            </a:r>
            <a:r>
              <a:rPr lang="ru-RU" sz="1200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20861" y="6351711"/>
            <a:ext cx="2539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 smtClean="0"/>
              <a:t>Проект </a:t>
            </a:r>
            <a:r>
              <a:rPr lang="en-US" sz="1200" dirty="0"/>
              <a:t>VERBIO </a:t>
            </a:r>
            <a:r>
              <a:rPr lang="ru-RU" sz="1200" dirty="0"/>
              <a:t>в м. </a:t>
            </a:r>
            <a:r>
              <a:rPr lang="ru-RU" sz="1200" dirty="0" err="1"/>
              <a:t>Шведт</a:t>
            </a:r>
            <a:r>
              <a:rPr lang="ru-RU" sz="1200" dirty="0"/>
              <a:t>/Одер (Н</a:t>
            </a:r>
            <a:r>
              <a:rPr lang="uk-UA" sz="1200" dirty="0"/>
              <a:t>і</a:t>
            </a:r>
            <a:r>
              <a:rPr lang="ru-RU" sz="1200" dirty="0" err="1"/>
              <a:t>меччина</a:t>
            </a:r>
            <a:r>
              <a:rPr lang="ru-RU" sz="1200" dirty="0"/>
              <a:t>) </a:t>
            </a:r>
            <a:r>
              <a:rPr lang="ru-RU" sz="1200" b="1" dirty="0">
                <a:solidFill>
                  <a:prstClr val="black"/>
                </a:solidFill>
              </a:rPr>
              <a:t>16,5 МВт (біометан)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08912" cy="105137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Потенційне використання біометану в Україні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1374"/>
            <a:ext cx="8532947" cy="452123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b="1" dirty="0" smtClean="0"/>
              <a:t>Виробництво електроенергії з біометану з використанням газової мережі </a:t>
            </a:r>
            <a:r>
              <a:rPr lang="uk-UA" sz="1800" dirty="0" smtClean="0"/>
              <a:t>(підвищення ефективності  використання палива за рахунок додаткової утилізації тепла).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b="1" dirty="0" smtClean="0"/>
              <a:t>Зберігання біометану в газовій мережі з подальшим виробництвом електричної енергії в години пікових навантажень </a:t>
            </a:r>
            <a:r>
              <a:rPr lang="uk-UA" sz="1800" dirty="0" smtClean="0"/>
              <a:t>(внесок в балансування швидкого розвитку ВДЕ - сонячної та вітрової енергії).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b="1" dirty="0" smtClean="0"/>
              <a:t>Використання біометану як моторного палива:</a:t>
            </a:r>
            <a:endParaRPr lang="uk-UA" sz="1800" dirty="0" smtClean="0"/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dirty="0" smtClean="0"/>
              <a:t>для </a:t>
            </a:r>
            <a:r>
              <a:rPr lang="uk-UA" sz="1800" b="1" dirty="0" smtClean="0"/>
              <a:t>виробників с/г продукції </a:t>
            </a:r>
            <a:r>
              <a:rPr lang="uk-UA" sz="1800" dirty="0" smtClean="0"/>
              <a:t> (забезпечення паливами за рахунок споживання відходів і побічної продукції власного виробництва); 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dirty="0" smtClean="0"/>
              <a:t>для </a:t>
            </a:r>
            <a:r>
              <a:rPr lang="uk-UA" sz="1800" b="1" dirty="0" smtClean="0"/>
              <a:t>громадського транспорту та вантажних авто </a:t>
            </a:r>
            <a:r>
              <a:rPr lang="uk-UA" sz="1800" dirty="0" smtClean="0"/>
              <a:t>(зменшення забруднення повітря у великих містах);</a:t>
            </a:r>
          </a:p>
          <a:p>
            <a:pPr marL="6858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dirty="0" smtClean="0"/>
              <a:t>для</a:t>
            </a:r>
            <a:r>
              <a:rPr lang="uk-UA" sz="1800" b="1" dirty="0" smtClean="0"/>
              <a:t> легкових авто </a:t>
            </a:r>
            <a:r>
              <a:rPr lang="uk-UA" sz="1800" dirty="0" smtClean="0"/>
              <a:t>(приклад в ЄС – Італія).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b="1" dirty="0" smtClean="0"/>
              <a:t>Пряме заміщення природного газу біометаном </a:t>
            </a:r>
            <a:r>
              <a:rPr lang="uk-UA" sz="1800" dirty="0" smtClean="0"/>
              <a:t>(скорочення викидів парникових газів - Паризька Угода).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uk-UA" sz="1800" b="1" dirty="0" smtClean="0"/>
              <a:t>Експорт біометану в ЄС </a:t>
            </a:r>
            <a:r>
              <a:rPr lang="uk-UA" sz="1800" dirty="0" smtClean="0"/>
              <a:t>(Національний реєстр біометану і його зв’язок з реєстрами інших країн).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r>
              <a:rPr lang="ru-RU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504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2657</Words>
  <Application>Microsoft Office PowerPoint</Application>
  <PresentationFormat>Экран (4:3)</PresentationFormat>
  <Paragraphs>370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Symbol</vt:lpstr>
      <vt:lpstr>Times New Roman</vt:lpstr>
      <vt:lpstr>Wingdings</vt:lpstr>
      <vt:lpstr>Тема Office</vt:lpstr>
      <vt:lpstr>Потенціал та обсяги виробництва/використання біометану в Україні та світі. Технічні та економічні аспекти</vt:lpstr>
      <vt:lpstr>Презентация PowerPoint</vt:lpstr>
      <vt:lpstr>Виробництво і споживання біогазу/ біометану</vt:lpstr>
      <vt:lpstr>Потенціал виробництва біогазу та біометану в світі</vt:lpstr>
      <vt:lpstr>Виробництво біометану в світі, 2018 </vt:lpstr>
      <vt:lpstr>Декарбонізація використання природного газу в ЄС до 2050 року</vt:lpstr>
      <vt:lpstr>Презентация PowerPoint</vt:lpstr>
      <vt:lpstr>Потенціал виробництва біогазу/ біометану в Україні за типом сировини, 2018</vt:lpstr>
      <vt:lpstr>Потенційне використання біометану в Україні</vt:lpstr>
      <vt:lpstr>Структура повної собівартості біометану в  Україні </vt:lpstr>
      <vt:lpstr>Презентация PowerPoint</vt:lpstr>
      <vt:lpstr>Перспективи біометану на ринку електричної енергії</vt:lpstr>
      <vt:lpstr>Презентация PowerPoint</vt:lpstr>
      <vt:lpstr>Національний реєстр виробництва та споживання біометану</vt:lpstr>
      <vt:lpstr>Порівняння цін на біометан та моторні палива (2015-2020 рр.)</vt:lpstr>
      <vt:lpstr>Стимулювання біометану як моторного палива</vt:lpstr>
      <vt:lpstr>Вміст О2 - критичний фактор технічної можливості закачування біометану в газові мережі в Україні</vt:lpstr>
      <vt:lpstr>Презентация PowerPoint</vt:lpstr>
      <vt:lpstr>Проект REGATRACЕ «REnewable GAs TRAde Centre in Europe» (Торгівля відновлюваними газами в Європі)</vt:lpstr>
      <vt:lpstr>Презентация PowerPoint</vt:lpstr>
      <vt:lpstr>Висновки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mtv</dc:creator>
  <cp:lastModifiedBy>Georgiy</cp:lastModifiedBy>
  <cp:revision>188</cp:revision>
  <dcterms:created xsi:type="dcterms:W3CDTF">2020-06-16T11:01:14Z</dcterms:created>
  <dcterms:modified xsi:type="dcterms:W3CDTF">2020-09-25T09:18:16Z</dcterms:modified>
</cp:coreProperties>
</file>