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3"/>
  </p:notesMasterIdLst>
  <p:sldIdLst>
    <p:sldId id="256" r:id="rId2"/>
    <p:sldId id="257" r:id="rId3"/>
    <p:sldId id="259" r:id="rId4"/>
    <p:sldId id="1749" r:id="rId5"/>
    <p:sldId id="1757" r:id="rId6"/>
    <p:sldId id="1758" r:id="rId7"/>
    <p:sldId id="1759" r:id="rId8"/>
    <p:sldId id="1760" r:id="rId9"/>
    <p:sldId id="1761" r:id="rId10"/>
    <p:sldId id="1762" r:id="rId11"/>
    <p:sldId id="1763" r:id="rId12"/>
  </p:sldIdLst>
  <p:sldSz cx="24384000" cy="13716000"/>
  <p:notesSz cx="6858000" cy="9144000"/>
  <p:embeddedFontLst>
    <p:embeddedFont>
      <p:font typeface="Arial Black" panose="020B06040202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Helvetica Neue" panose="02000503000000020004" pitchFamily="2"/>
      <p:regular r:id="rId23"/>
      <p:bold r:id="rId24"/>
      <p:italic r:id="rId25"/>
      <p:boldItalic r:id="rId26"/>
    </p:embeddedFont>
    <p:embeddedFont>
      <p:font typeface="Helvetica Neue Light" panose="0200040300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58"/>
  </p:normalViewPr>
  <p:slideViewPr>
    <p:cSldViewPr snapToGrid="0">
      <p:cViewPr varScale="1">
        <p:scale>
          <a:sx n="52" d="100"/>
          <a:sy n="52" d="100"/>
        </p:scale>
        <p:origin x="232" y="-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189796eb_1_1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6f189796eb_1_1439:notes"/>
          <p:cNvSpPr txBox="1">
            <a:spLocks noGrp="1"/>
          </p:cNvSpPr>
          <p:nvPr>
            <p:ph type="body" idx="1"/>
          </p:nvPr>
        </p:nvSpPr>
        <p:spPr>
          <a:xfrm>
            <a:off x="685480" y="4400181"/>
            <a:ext cx="54870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6f189796eb_1_1439:notes"/>
          <p:cNvSpPr txBox="1">
            <a:spLocks noGrp="1"/>
          </p:cNvSpPr>
          <p:nvPr>
            <p:ph type="sldNum" idx="12"/>
          </p:nvPr>
        </p:nvSpPr>
        <p:spPr>
          <a:xfrm>
            <a:off x="3883851" y="8684838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189796eb_1_1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6f189796eb_1_1439:notes"/>
          <p:cNvSpPr txBox="1">
            <a:spLocks noGrp="1"/>
          </p:cNvSpPr>
          <p:nvPr>
            <p:ph type="body" idx="1"/>
          </p:nvPr>
        </p:nvSpPr>
        <p:spPr>
          <a:xfrm>
            <a:off x="685480" y="4400181"/>
            <a:ext cx="54870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6f189796eb_1_1439:notes"/>
          <p:cNvSpPr txBox="1">
            <a:spLocks noGrp="1"/>
          </p:cNvSpPr>
          <p:nvPr>
            <p:ph type="sldNum" idx="12"/>
          </p:nvPr>
        </p:nvSpPr>
        <p:spPr>
          <a:xfrm>
            <a:off x="3883851" y="8684838"/>
            <a:ext cx="29724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23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534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747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772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1" cy="477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048000" y="7204075"/>
            <a:ext cx="18288001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B1A9E-ECAC-2946-A2C2-12D4975A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7516C5-2754-BC44-8CFD-84FA62A8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44CFE2-B252-184E-8A14-DFBAB2A3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4025-D367-254B-9630-84F3D034EA3B}" type="datetimeFigureOut">
              <a:rPr lang="de-DE" smtClean="0"/>
              <a:t>30.09.20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67C8B9-EC44-0940-9FFB-923016DD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280405-E427-F04C-A661-754E9656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EB7-10E4-9148-875E-0B32C9C1F841}" type="slidenum">
              <a:rPr lang="de-DE" smtClean="0"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33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8800"/>
              <a:buFont typeface="Calibri"/>
              <a:buNone/>
              <a:defRPr sz="88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23304106" y="13285895"/>
            <a:ext cx="218679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9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85;p59">
            <a:extLst>
              <a:ext uri="{FF2B5EF4-FFF2-40B4-BE49-F238E27FC236}">
                <a16:creationId xmlns:a16="http://schemas.microsoft.com/office/drawing/2014/main" id="{FAE340B6-86F9-4F61-A38E-246FD367A4E7}"/>
              </a:ext>
            </a:extLst>
          </p:cNvPr>
          <p:cNvSpPr/>
          <p:nvPr/>
        </p:nvSpPr>
        <p:spPr>
          <a:xfrm>
            <a:off x="4952396" y="4808279"/>
            <a:ext cx="8516961" cy="8380840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endParaRPr sz="5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85;p59">
            <a:extLst>
              <a:ext uri="{FF2B5EF4-FFF2-40B4-BE49-F238E27FC236}">
                <a16:creationId xmlns:a16="http://schemas.microsoft.com/office/drawing/2014/main" id="{53C57EAB-FDC3-40A8-82FC-352A244E8DFF}"/>
              </a:ext>
            </a:extLst>
          </p:cNvPr>
          <p:cNvSpPr/>
          <p:nvPr/>
        </p:nvSpPr>
        <p:spPr>
          <a:xfrm>
            <a:off x="0" y="0"/>
            <a:ext cx="8516961" cy="8380840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</a:pPr>
            <a:endParaRPr sz="5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1"/>
          </p:nvPr>
        </p:nvSpPr>
        <p:spPr>
          <a:xfrm>
            <a:off x="10071259" y="9226717"/>
            <a:ext cx="13808649" cy="396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0103"/>
              </a:buClr>
              <a:buSzPts val="5328"/>
              <a:buFont typeface="Arial"/>
              <a:buNone/>
            </a:pPr>
            <a:r>
              <a:rPr lang="uk-UA" sz="5328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Олександр Рєпкін</a:t>
            </a:r>
            <a:endParaRPr lang="en-US" sz="5328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>
              <a:spcBef>
                <a:spcPts val="0"/>
              </a:spcBef>
              <a:buClr>
                <a:srgbClr val="580103"/>
              </a:buClr>
              <a:buSzPts val="5328"/>
            </a:pPr>
            <a:r>
              <a:rPr lang="uk-UA" sz="5328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Президент</a:t>
            </a:r>
            <a:r>
              <a:rPr lang="en-US" sz="5328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r">
              <a:spcBef>
                <a:spcPts val="0"/>
              </a:spcBef>
              <a:buClr>
                <a:srgbClr val="580103"/>
              </a:buClr>
              <a:buSzPts val="5328"/>
            </a:pPr>
            <a:r>
              <a:rPr lang="en-US" sz="5328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"Ukrainian Hydrogen Council"</a:t>
            </a:r>
            <a:r>
              <a:rPr lang="uk-UA" sz="5328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21118D-60A8-4922-AC7F-93138B68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776" y="1019908"/>
            <a:ext cx="8123804" cy="78017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AB78B2-CFF9-4BB3-8B88-1F5E6698F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6" y="5887500"/>
            <a:ext cx="12431448" cy="6992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Google Shape;188;p47">
            <a:extLst>
              <a:ext uri="{FF2B5EF4-FFF2-40B4-BE49-F238E27FC236}">
                <a16:creationId xmlns:a16="http://schemas.microsoft.com/office/drawing/2014/main" id="{CB029623-F130-FD47-9A11-950D3A791C0E}"/>
              </a:ext>
            </a:extLst>
          </p:cNvPr>
          <p:cNvSpPr txBox="1">
            <a:spLocks/>
          </p:cNvSpPr>
          <p:nvPr/>
        </p:nvSpPr>
        <p:spPr>
          <a:xfrm>
            <a:off x="112749" y="835811"/>
            <a:ext cx="13356608" cy="505168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99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</a:t>
            </a:r>
            <a:r>
              <a:rPr lang="uk-UA" sz="99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енергетична стратегія</a:t>
            </a:r>
          </a:p>
          <a:p>
            <a:pPr algn="ctr"/>
            <a:endParaRPr lang="uk-UA" sz="5330" b="1" spc="3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uk-UA" sz="59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водень, чому саме зараз?</a:t>
            </a:r>
            <a:br>
              <a:rPr lang="en-US" sz="636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</a:br>
            <a:endParaRPr lang="en-US" b="1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335A7-AD68-4912-B106-51725C20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355599"/>
            <a:ext cx="21005799" cy="309098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Memorandum of understanding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36031-1820-4C8F-AF18-A8E09829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30" y="2813539"/>
            <a:ext cx="8123804" cy="780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FBA13-EB2D-40F7-B5FD-8B337C6D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624" y="2813539"/>
            <a:ext cx="8694245" cy="780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4D6036-DA79-40F5-8274-C271F75D4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378" y="5310554"/>
            <a:ext cx="4057908" cy="25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A3E9C6-848E-4EBB-B68B-03D316B97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528;p52">
            <a:extLst>
              <a:ext uri="{FF2B5EF4-FFF2-40B4-BE49-F238E27FC236}">
                <a16:creationId xmlns:a16="http://schemas.microsoft.com/office/drawing/2014/main" id="{5EE5EEEA-CEF6-4AC6-9FAC-071B61B6844B}"/>
              </a:ext>
            </a:extLst>
          </p:cNvPr>
          <p:cNvSpPr/>
          <p:nvPr/>
        </p:nvSpPr>
        <p:spPr>
          <a:xfrm rot="16200000" flipH="1">
            <a:off x="8420101" y="-8420099"/>
            <a:ext cx="7543797" cy="2438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40000"/>
                </a:srgbClr>
              </a:gs>
              <a:gs pos="35000">
                <a:srgbClr val="FFFFFF">
                  <a:alpha val="75686"/>
                </a:srgbClr>
              </a:gs>
              <a:gs pos="52999">
                <a:srgbClr val="FFFFFF"/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25;p75">
            <a:extLst>
              <a:ext uri="{FF2B5EF4-FFF2-40B4-BE49-F238E27FC236}">
                <a16:creationId xmlns:a16="http://schemas.microsoft.com/office/drawing/2014/main" id="{354E1D50-4410-4FAF-9944-C9519F4A9D95}"/>
              </a:ext>
            </a:extLst>
          </p:cNvPr>
          <p:cNvSpPr/>
          <p:nvPr/>
        </p:nvSpPr>
        <p:spPr>
          <a:xfrm>
            <a:off x="14977241" y="4555222"/>
            <a:ext cx="9406759" cy="91607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7157"/>
                </a:moveTo>
                <a:cubicBezTo>
                  <a:pt x="21600" y="6324"/>
                  <a:pt x="21600" y="6324"/>
                  <a:pt x="21600" y="6324"/>
                </a:cubicBezTo>
                <a:cubicBezTo>
                  <a:pt x="19688" y="2563"/>
                  <a:pt x="15864" y="0"/>
                  <a:pt x="11440" y="0"/>
                </a:cubicBezTo>
                <a:cubicBezTo>
                  <a:pt x="5137" y="0"/>
                  <a:pt x="0" y="5259"/>
                  <a:pt x="0" y="11749"/>
                </a:cubicBezTo>
                <a:cubicBezTo>
                  <a:pt x="0" y="15875"/>
                  <a:pt x="2090" y="19503"/>
                  <a:pt x="5234" y="21600"/>
                </a:cubicBezTo>
                <a:cubicBezTo>
                  <a:pt x="17662" y="21600"/>
                  <a:pt x="17662" y="21600"/>
                  <a:pt x="17662" y="21600"/>
                </a:cubicBezTo>
                <a:cubicBezTo>
                  <a:pt x="19331" y="20502"/>
                  <a:pt x="20676" y="18971"/>
                  <a:pt x="21600" y="17157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6C96101-5F6E-46EE-9847-DE2E7ACBA523}"/>
              </a:ext>
            </a:extLst>
          </p:cNvPr>
          <p:cNvSpPr/>
          <p:nvPr/>
        </p:nvSpPr>
        <p:spPr>
          <a:xfrm>
            <a:off x="12192000" y="7689196"/>
            <a:ext cx="12192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90000"/>
              </a:lnSpc>
              <a:buClr>
                <a:srgbClr val="580103"/>
              </a:buClr>
              <a:buSzPts val="5328"/>
            </a:pPr>
            <a:r>
              <a:rPr lang="uk-UA" sz="7200" b="1" dirty="0">
                <a:solidFill>
                  <a:schemeClr val="accent1">
                    <a:lumMod val="50000"/>
                  </a:schemeClr>
                </a:solidFill>
              </a:rPr>
              <a:t>Олександр Рєпкін</a:t>
            </a:r>
          </a:p>
          <a:p>
            <a:pPr lvl="0" algn="r">
              <a:buClr>
                <a:srgbClr val="580103"/>
              </a:buClr>
              <a:buSzPts val="5328"/>
            </a:pPr>
            <a:r>
              <a:rPr lang="uk-UA" sz="7200" b="1" dirty="0">
                <a:solidFill>
                  <a:schemeClr val="accent1">
                    <a:lumMod val="50000"/>
                  </a:schemeClr>
                </a:solidFill>
              </a:rPr>
              <a:t>Президент </a:t>
            </a:r>
          </a:p>
          <a:p>
            <a:pPr lvl="0" algn="r">
              <a:buClr>
                <a:srgbClr val="580103"/>
              </a:buClr>
              <a:buSzPts val="5328"/>
            </a:pPr>
            <a:r>
              <a:rPr lang="uk-UA" sz="7200" b="1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Ukrainian Hydrogen Council"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05AEE7-43B4-4982-A89D-35AF81A3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5976"/>
            <a:ext cx="5169877" cy="442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50534-336A-4485-93B6-7D51E935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893" y="0"/>
            <a:ext cx="21005799" cy="4110892"/>
          </a:xfrm>
        </p:spPr>
        <p:txBody>
          <a:bodyPr/>
          <a:lstStyle/>
          <a:p>
            <a:pPr algn="r"/>
            <a:r>
              <a:rPr lang="uk-UA" sz="6600" i="1" dirty="0">
                <a:solidFill>
                  <a:schemeClr val="accent1"/>
                </a:solidFill>
                <a:latin typeface="Corbel" panose="020B0503020204020204" pitchFamily="34" charset="0"/>
              </a:rPr>
              <a:t>Розуміючи світові енергетичні тренди та соціальну екологічну відповідальність бізнесу, запрошую підтримати новітню енергетичну революцію, та приєднатися до «Української Водневої Ради»</a:t>
            </a:r>
          </a:p>
        </p:txBody>
      </p:sp>
    </p:spTree>
    <p:extLst>
      <p:ext uri="{BB962C8B-B14F-4D97-AF65-F5344CB8AC3E}">
        <p14:creationId xmlns:p14="http://schemas.microsoft.com/office/powerpoint/2010/main" val="120202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527;p52" descr="Inhaltsplatzhalter 4">
            <a:extLst>
              <a:ext uri="{FF2B5EF4-FFF2-40B4-BE49-F238E27FC236}">
                <a16:creationId xmlns:a16="http://schemas.microsoft.com/office/drawing/2014/main" id="{9F845F81-5785-44D5-AE1A-08FBDB5D8E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884" t="1556" r="22788"/>
          <a:stretch/>
        </p:blipFill>
        <p:spPr>
          <a:xfrm>
            <a:off x="0" y="20"/>
            <a:ext cx="17336986" cy="137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26" name="Google Shape;528;p52">
            <a:extLst>
              <a:ext uri="{FF2B5EF4-FFF2-40B4-BE49-F238E27FC236}">
                <a16:creationId xmlns:a16="http://schemas.microsoft.com/office/drawing/2014/main" id="{50224169-77BB-41B4-83AA-5797CD72C75B}"/>
              </a:ext>
            </a:extLst>
          </p:cNvPr>
          <p:cNvSpPr/>
          <p:nvPr/>
        </p:nvSpPr>
        <p:spPr>
          <a:xfrm flipH="1">
            <a:off x="-2" y="0"/>
            <a:ext cx="6699739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40000"/>
                </a:srgbClr>
              </a:gs>
              <a:gs pos="35000">
                <a:srgbClr val="FFFFFF">
                  <a:alpha val="75686"/>
                </a:srgbClr>
              </a:gs>
              <a:gs pos="52999">
                <a:srgbClr val="FFFFFF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ACE216-417F-451A-A5DB-1E0782873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768" y="0"/>
            <a:ext cx="20691231" cy="1371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411140-AEF6-4C0D-8DD8-52C96BCBA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562" y="560427"/>
            <a:ext cx="11029500" cy="63532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C730110-6CE4-493A-B701-2E64D1840872}"/>
              </a:ext>
            </a:extLst>
          </p:cNvPr>
          <p:cNvSpPr/>
          <p:nvPr/>
        </p:nvSpPr>
        <p:spPr>
          <a:xfrm>
            <a:off x="3727216" y="560427"/>
            <a:ext cx="9882554" cy="17543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водню в переході до нової енергетичної моделі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B2D780-BD72-42E9-A86A-1B0E4CCD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196754"/>
            <a:ext cx="8792308" cy="451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20F5F1-4AA3-48CE-8764-BA2EF2B8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4"/>
            <a:ext cx="8792308" cy="895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4E338687-E598-40A2-9C75-33EC3F86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033" y="6400490"/>
            <a:ext cx="12605236" cy="2324834"/>
          </a:xfrm>
        </p:spPr>
        <p:txBody>
          <a:bodyPr/>
          <a:lstStyle/>
          <a:p>
            <a:r>
              <a:rPr lang="uk-UA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 воднева стратегія Німеччини</a:t>
            </a:r>
          </a:p>
        </p:txBody>
      </p:sp>
      <p:sp>
        <p:nvSpPr>
          <p:cNvPr id="232" name="Заголовок 16">
            <a:extLst>
              <a:ext uri="{FF2B5EF4-FFF2-40B4-BE49-F238E27FC236}">
                <a16:creationId xmlns:a16="http://schemas.microsoft.com/office/drawing/2014/main" id="{EC16F1E0-6656-4AA4-A037-6616238A36F4}"/>
              </a:ext>
            </a:extLst>
          </p:cNvPr>
          <p:cNvSpPr txBox="1">
            <a:spLocks/>
          </p:cNvSpPr>
          <p:nvPr/>
        </p:nvSpPr>
        <p:spPr>
          <a:xfrm>
            <a:off x="11041597" y="8728651"/>
            <a:ext cx="11764107" cy="232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 воднева стратегія Франції</a:t>
            </a:r>
          </a:p>
        </p:txBody>
      </p:sp>
      <p:sp>
        <p:nvSpPr>
          <p:cNvPr id="233" name="Заголовок 16">
            <a:extLst>
              <a:ext uri="{FF2B5EF4-FFF2-40B4-BE49-F238E27FC236}">
                <a16:creationId xmlns:a16="http://schemas.microsoft.com/office/drawing/2014/main" id="{10A1657E-8315-4719-A0E3-BF969BC169FE}"/>
              </a:ext>
            </a:extLst>
          </p:cNvPr>
          <p:cNvSpPr txBox="1">
            <a:spLocks/>
          </p:cNvSpPr>
          <p:nvPr/>
        </p:nvSpPr>
        <p:spPr>
          <a:xfrm>
            <a:off x="11514598" y="4132392"/>
            <a:ext cx="10498014" cy="232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воднева стратегія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233487-B1F3-4EEA-B7C6-5AC4A622B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4787" y="1789011"/>
            <a:ext cx="5229955" cy="157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6" name="Заголовок 16">
            <a:extLst>
              <a:ext uri="{FF2B5EF4-FFF2-40B4-BE49-F238E27FC236}">
                <a16:creationId xmlns:a16="http://schemas.microsoft.com/office/drawing/2014/main" id="{0909F2EB-E499-4C7C-B47B-F041BA875993}"/>
              </a:ext>
            </a:extLst>
          </p:cNvPr>
          <p:cNvSpPr txBox="1">
            <a:spLocks/>
          </p:cNvSpPr>
          <p:nvPr/>
        </p:nvSpPr>
        <p:spPr>
          <a:xfrm>
            <a:off x="11803680" y="586248"/>
            <a:ext cx="4783018" cy="366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sz="28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6DAC2-6EB1-194E-898C-F6C99706896A}"/>
              </a:ext>
            </a:extLst>
          </p:cNvPr>
          <p:cNvSpPr txBox="1"/>
          <p:nvPr/>
        </p:nvSpPr>
        <p:spPr>
          <a:xfrm>
            <a:off x="13029757" y="11053485"/>
            <a:ext cx="84978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8000" dirty="0"/>
              <a:t> </a:t>
            </a:r>
            <a:r>
              <a:rPr lang="ru-UA" sz="6000" dirty="0"/>
              <a:t>40 країн розробляють </a:t>
            </a:r>
          </a:p>
          <a:p>
            <a:pPr algn="ctr"/>
            <a:r>
              <a:rPr lang="ru-UA" sz="6000" dirty="0"/>
              <a:t>власні стратегії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537E85-8453-436A-9D52-0E0F3E74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10" y="380727"/>
            <a:ext cx="12034547" cy="1172362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21E4509-3CBF-744D-ACA0-024808BB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3083" y="7315200"/>
            <a:ext cx="7991374" cy="2651126"/>
          </a:xfrm>
        </p:spPr>
        <p:txBody>
          <a:bodyPr>
            <a:noAutofit/>
          </a:bodyPr>
          <a:lstStyle/>
          <a:p>
            <a:r>
              <a:rPr lang="de-BE" sz="10800" b="1" dirty="0">
                <a:solidFill>
                  <a:schemeClr val="bg1"/>
                </a:solidFill>
                <a:latin typeface="+mn-lt"/>
              </a:rPr>
              <a:t>The German </a:t>
            </a:r>
            <a:br>
              <a:rPr lang="de-BE" sz="10800" b="1" dirty="0">
                <a:solidFill>
                  <a:schemeClr val="bg1"/>
                </a:solidFill>
                <a:latin typeface="+mn-lt"/>
              </a:rPr>
            </a:br>
            <a:r>
              <a:rPr lang="de-BE" sz="10800" b="1" dirty="0">
                <a:solidFill>
                  <a:schemeClr val="bg1"/>
                </a:solidFill>
                <a:latin typeface="+mn-lt"/>
              </a:rPr>
              <a:t>H2 Strategy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4E701B1-9894-6344-B6F8-A1BD71037213}"/>
              </a:ext>
            </a:extLst>
          </p:cNvPr>
          <p:cNvSpPr txBox="1">
            <a:spLocks/>
          </p:cNvSpPr>
          <p:nvPr/>
        </p:nvSpPr>
        <p:spPr>
          <a:xfrm>
            <a:off x="8184566" y="0"/>
            <a:ext cx="15853826" cy="12728586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91440" rIns="18288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Ø"/>
            </a:pPr>
            <a:endParaRPr lang="de-DE" sz="1000" b="1" dirty="0">
              <a:latin typeface="Arial"/>
              <a:cs typeface="Arial"/>
              <a:sym typeface="Calibri"/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Ø"/>
            </a:pPr>
            <a:endParaRPr lang="de-DE" sz="5400" b="1" dirty="0">
              <a:latin typeface="Arial"/>
              <a:cs typeface="Arial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C4A230-2BE7-4018-BD9D-A5B1B6BFE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6" y="198783"/>
            <a:ext cx="9039972" cy="1103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FC5935-2F14-4540-AE56-EDBEB5D98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5601" y="8629051"/>
            <a:ext cx="2155937" cy="212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D284EB0-EC09-4747-8D47-6199939F2C14}"/>
              </a:ext>
            </a:extLst>
          </p:cNvPr>
          <p:cNvSpPr/>
          <p:nvPr/>
        </p:nvSpPr>
        <p:spPr>
          <a:xfrm>
            <a:off x="10318420" y="7583611"/>
            <a:ext cx="7578969" cy="4765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Робоча група з питань водневої енергетики</a:t>
            </a:r>
            <a:endParaRPr lang="uk-UA" sz="4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E5099CF-176A-478A-BDB0-BBE17069B19B}"/>
              </a:ext>
            </a:extLst>
          </p:cNvPr>
          <p:cNvSpPr/>
          <p:nvPr/>
        </p:nvSpPr>
        <p:spPr>
          <a:xfrm>
            <a:off x="14107905" y="1726945"/>
            <a:ext cx="7578969" cy="4765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Міністерство енергетики </a:t>
            </a:r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України</a:t>
            </a:r>
            <a:endParaRPr lang="uk-UA" sz="4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183DB9-56CC-4CDB-B5C6-CD1FE9610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2343" y="3049314"/>
            <a:ext cx="1979313" cy="212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cxnSp>
        <p:nvCxnSpPr>
          <p:cNvPr id="17" name="Сполучна лінія: уступом 16">
            <a:extLst>
              <a:ext uri="{FF2B5EF4-FFF2-40B4-BE49-F238E27FC236}">
                <a16:creationId xmlns:a16="http://schemas.microsoft.com/office/drawing/2014/main" id="{6D9447A2-00F5-4DEE-8C4C-EDCA3DFCB9FF}"/>
              </a:ext>
            </a:extLst>
          </p:cNvPr>
          <p:cNvCxnSpPr/>
          <p:nvPr/>
        </p:nvCxnSpPr>
        <p:spPr>
          <a:xfrm rot="5400000">
            <a:off x="15386622" y="6644516"/>
            <a:ext cx="1083530" cy="8506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1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200457-F441-43B2-972F-1AD3D4A5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4073" y="159667"/>
            <a:ext cx="9879927" cy="7217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" name="Google Shape;528;p52">
            <a:extLst>
              <a:ext uri="{FF2B5EF4-FFF2-40B4-BE49-F238E27FC236}">
                <a16:creationId xmlns:a16="http://schemas.microsoft.com/office/drawing/2014/main" id="{A2947D17-56BF-4401-BFAD-76CCB07C9758}"/>
              </a:ext>
            </a:extLst>
          </p:cNvPr>
          <p:cNvSpPr/>
          <p:nvPr/>
        </p:nvSpPr>
        <p:spPr>
          <a:xfrm rot="10800000" flipH="1">
            <a:off x="6561118" y="3700420"/>
            <a:ext cx="13416226" cy="1355633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40000"/>
                </a:srgbClr>
              </a:gs>
              <a:gs pos="35000">
                <a:srgbClr val="FFFFFF">
                  <a:alpha val="75686"/>
                </a:srgbClr>
              </a:gs>
              <a:gs pos="52999">
                <a:srgbClr val="FFFFFF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  <a:scene3d>
            <a:camera prst="orthographicFront">
              <a:rot lat="0" lon="270000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55ADC05-FEAB-4DF3-864A-4093E88C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1522" y="7377302"/>
            <a:ext cx="10980758" cy="6298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Google Shape;586;p59">
            <a:extLst>
              <a:ext uri="{FF2B5EF4-FFF2-40B4-BE49-F238E27FC236}">
                <a16:creationId xmlns:a16="http://schemas.microsoft.com/office/drawing/2014/main" id="{D323E211-9198-4D2F-9205-EA5043673989}"/>
              </a:ext>
            </a:extLst>
          </p:cNvPr>
          <p:cNvSpPr txBox="1"/>
          <p:nvPr/>
        </p:nvSpPr>
        <p:spPr>
          <a:xfrm>
            <a:off x="-42625" y="7666893"/>
            <a:ext cx="6643455" cy="6049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580103"/>
              </a:buClr>
              <a:buSzPts val="12000"/>
            </a:pPr>
            <a:r>
              <a:rPr lang="en-US" sz="9500" b="1" dirty="0"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  production</a:t>
            </a:r>
            <a:endParaRPr sz="9500" b="1" dirty="0"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59C3CC-5187-4878-9A0E-0E88C7CEB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1" y="0"/>
            <a:ext cx="6643455" cy="9465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C67F0D-4325-4C93-8608-B8FAA56E7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080" y="500741"/>
            <a:ext cx="1660776" cy="1684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4EB5B-D3AB-44C8-AA7B-E755A134C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705" y="2016284"/>
            <a:ext cx="1660776" cy="20573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00BACE-7477-4902-BD4D-D542A82C8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451" y="3947873"/>
            <a:ext cx="1525734" cy="1722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E617F4-99B2-46F8-A370-6DF9DE8AA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1111" y="5928616"/>
            <a:ext cx="1455963" cy="1504493"/>
          </a:xfrm>
          <a:prstGeom prst="rect">
            <a:avLst/>
          </a:prstGeom>
        </p:spPr>
      </p:pic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C7E9D7D3-490C-40CB-8EE8-EDB2D328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481" y="2453399"/>
            <a:ext cx="3486648" cy="1335912"/>
          </a:xfrm>
        </p:spPr>
        <p:txBody>
          <a:bodyPr/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Енергія сонця</a:t>
            </a:r>
          </a:p>
        </p:txBody>
      </p:sp>
      <p:sp>
        <p:nvSpPr>
          <p:cNvPr id="33" name="Заголовок 28">
            <a:extLst>
              <a:ext uri="{FF2B5EF4-FFF2-40B4-BE49-F238E27FC236}">
                <a16:creationId xmlns:a16="http://schemas.microsoft.com/office/drawing/2014/main" id="{77E89416-C88F-41CA-ABFE-E050D67BAF3A}"/>
              </a:ext>
            </a:extLst>
          </p:cNvPr>
          <p:cNvSpPr txBox="1">
            <a:spLocks/>
          </p:cNvSpPr>
          <p:nvPr/>
        </p:nvSpPr>
        <p:spPr>
          <a:xfrm>
            <a:off x="8389481" y="500376"/>
            <a:ext cx="3644908" cy="168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Енергія вітру</a:t>
            </a:r>
          </a:p>
        </p:txBody>
      </p:sp>
      <p:sp>
        <p:nvSpPr>
          <p:cNvPr id="34" name="Заголовок 28">
            <a:extLst>
              <a:ext uri="{FF2B5EF4-FFF2-40B4-BE49-F238E27FC236}">
                <a16:creationId xmlns:a16="http://schemas.microsoft.com/office/drawing/2014/main" id="{5776A848-A046-4AA5-A436-0B2D2B0E12F4}"/>
              </a:ext>
            </a:extLst>
          </p:cNvPr>
          <p:cNvSpPr txBox="1">
            <a:spLocks/>
          </p:cNvSpPr>
          <p:nvPr/>
        </p:nvSpPr>
        <p:spPr>
          <a:xfrm>
            <a:off x="8249185" y="4035689"/>
            <a:ext cx="6459390" cy="168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Енергія, отримана з біомаси </a:t>
            </a:r>
          </a:p>
        </p:txBody>
      </p:sp>
      <p:sp>
        <p:nvSpPr>
          <p:cNvPr id="35" name="Заголовок 28">
            <a:extLst>
              <a:ext uri="{FF2B5EF4-FFF2-40B4-BE49-F238E27FC236}">
                <a16:creationId xmlns:a16="http://schemas.microsoft.com/office/drawing/2014/main" id="{3818079C-97F0-4A60-A175-CD32CF12E815}"/>
              </a:ext>
            </a:extLst>
          </p:cNvPr>
          <p:cNvSpPr txBox="1">
            <a:spLocks/>
          </p:cNvSpPr>
          <p:nvPr/>
        </p:nvSpPr>
        <p:spPr>
          <a:xfrm>
            <a:off x="8249185" y="5966568"/>
            <a:ext cx="6212264" cy="168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Енергія, отримана шляхом перероблення ТПВ</a:t>
            </a:r>
          </a:p>
        </p:txBody>
      </p:sp>
      <p:sp>
        <p:nvSpPr>
          <p:cNvPr id="38" name="Заголовок 28">
            <a:extLst>
              <a:ext uri="{FF2B5EF4-FFF2-40B4-BE49-F238E27FC236}">
                <a16:creationId xmlns:a16="http://schemas.microsoft.com/office/drawing/2014/main" id="{DC0715A2-272C-4F4A-BC6C-BA488F921279}"/>
              </a:ext>
            </a:extLst>
          </p:cNvPr>
          <p:cNvSpPr txBox="1">
            <a:spLocks/>
          </p:cNvSpPr>
          <p:nvPr/>
        </p:nvSpPr>
        <p:spPr>
          <a:xfrm>
            <a:off x="8239466" y="7665333"/>
            <a:ext cx="8553871" cy="217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Отриманий шляхом оброблення природного газу високотемпературною парою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61419D-DC23-49A8-90D0-D6D0A4433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7522" y="8057297"/>
            <a:ext cx="1302713" cy="13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96BED52-FC0C-4AF6-940D-4C4B58ABB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08" y="8220420"/>
            <a:ext cx="8105784" cy="5429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97174E-7FB7-44C0-B253-5FE5A5EE0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4572" y="1002322"/>
            <a:ext cx="7913076" cy="64008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CC5B69-FA47-4323-A16C-D0AE58C2B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8169" y="8229662"/>
            <a:ext cx="8335831" cy="54204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65C8FB-5FAE-4891-B321-7503C174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832" y="842410"/>
            <a:ext cx="8038740" cy="6250325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788ABEF2-D536-44C4-A007-F6DFB691E6FE}"/>
              </a:ext>
            </a:extLst>
          </p:cNvPr>
          <p:cNvSpPr/>
          <p:nvPr/>
        </p:nvSpPr>
        <p:spPr>
          <a:xfrm>
            <a:off x="8528538" y="257635"/>
            <a:ext cx="8335831" cy="55399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 потужності ВЕС,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МВт</a:t>
            </a:r>
            <a:endParaRPr lang="uk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B28D1F-E5B7-497E-8298-1CD0CFAA8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143001"/>
            <a:ext cx="8528539" cy="5949734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52C519D-05EE-442D-BCF5-3B9EF7D5355F}"/>
              </a:ext>
            </a:extLst>
          </p:cNvPr>
          <p:cNvSpPr/>
          <p:nvPr/>
        </p:nvSpPr>
        <p:spPr>
          <a:xfrm>
            <a:off x="192707" y="257635"/>
            <a:ext cx="8268789" cy="101566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 потенційної потужності енергії сонця,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МВт</a:t>
            </a:r>
            <a:endParaRPr lang="uk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2CCC4613-7498-4C30-BEE3-7C2349A629B8}"/>
              </a:ext>
            </a:extLst>
          </p:cNvPr>
          <p:cNvSpPr/>
          <p:nvPr/>
        </p:nvSpPr>
        <p:spPr>
          <a:xfrm>
            <a:off x="16853105" y="7279855"/>
            <a:ext cx="7147423" cy="101566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Технічно-досяжний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енергетичний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біогазу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тис. т.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н.е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./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uk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34ACBF5C-2323-4FC7-A79D-C9C1E6C78922}"/>
              </a:ext>
            </a:extLst>
          </p:cNvPr>
          <p:cNvSpPr/>
          <p:nvPr/>
        </p:nvSpPr>
        <p:spPr>
          <a:xfrm>
            <a:off x="8230154" y="7242304"/>
            <a:ext cx="8335831" cy="101566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Перспективні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геотермальних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endParaRPr lang="uk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61D9B9AC-A8D3-4901-AF9C-49E28D12D09E}"/>
              </a:ext>
            </a:extLst>
          </p:cNvPr>
          <p:cNvSpPr/>
          <p:nvPr/>
        </p:nvSpPr>
        <p:spPr>
          <a:xfrm>
            <a:off x="16812540" y="249984"/>
            <a:ext cx="7104184" cy="101566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потужності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малих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ГЕС, 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МВт</a:t>
            </a:r>
            <a:endParaRPr lang="uk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1823A4C-5BA9-438E-B1A9-2F4A9179E2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295518"/>
            <a:ext cx="8335831" cy="5420481"/>
          </a:xfrm>
          <a:prstGeom prst="rect">
            <a:avLst/>
          </a:prstGeom>
        </p:spPr>
      </p:pic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4A821D20-4541-4161-827C-11840F917FCB}"/>
              </a:ext>
            </a:extLst>
          </p:cNvPr>
          <p:cNvSpPr/>
          <p:nvPr/>
        </p:nvSpPr>
        <p:spPr>
          <a:xfrm>
            <a:off x="96357" y="7242305"/>
            <a:ext cx="7894404" cy="101566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Технічно-досяжний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енергетичний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твердої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біомаси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тис.т.н.е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./ </a:t>
            </a:r>
            <a:r>
              <a:rPr lang="ru-RU" sz="3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рік</a:t>
            </a:r>
            <a:endParaRPr lang="uk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05269D7-22B2-4243-AF44-2628F20424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2385" y="11465169"/>
            <a:ext cx="3534507" cy="21779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1F600E5-28F7-4365-BC7F-7A19D9AF3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4295" y="11484680"/>
            <a:ext cx="3366428" cy="223132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2031AEE-C1F7-455C-A50F-AD9437C922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2558" y="4656753"/>
            <a:ext cx="3365615" cy="236115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064E491-F55A-4779-A945-189555FE64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00" y="4693710"/>
            <a:ext cx="2888800" cy="23242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2AF4BAF-DBB1-4E7D-994B-ABC5AE0142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43923" y="4693710"/>
            <a:ext cx="3050284" cy="242892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3C1BCB6-4655-4861-AE49-312A743525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58" y="11484680"/>
            <a:ext cx="2855142" cy="22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8601AA-EED4-4576-8F58-81D8AD25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385"/>
            <a:ext cx="13125114" cy="1072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Google Shape;528;p52">
            <a:extLst>
              <a:ext uri="{FF2B5EF4-FFF2-40B4-BE49-F238E27FC236}">
                <a16:creationId xmlns:a16="http://schemas.microsoft.com/office/drawing/2014/main" id="{14DB434C-2B9F-491A-B914-10250E6E1603}"/>
              </a:ext>
            </a:extLst>
          </p:cNvPr>
          <p:cNvSpPr/>
          <p:nvPr/>
        </p:nvSpPr>
        <p:spPr>
          <a:xfrm flipH="1">
            <a:off x="6664569" y="562708"/>
            <a:ext cx="6963508" cy="1315329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40000"/>
                </a:srgbClr>
              </a:gs>
              <a:gs pos="35000">
                <a:srgbClr val="FFFFFF">
                  <a:alpha val="75686"/>
                </a:srgbClr>
              </a:gs>
              <a:gs pos="52999">
                <a:srgbClr val="FFFFFF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FDE777-E0E5-41AA-B767-0351B84B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0312006" cy="2989385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F4541EB1-6648-4ED1-87F6-B0950EA68D39}"/>
              </a:ext>
            </a:extLst>
          </p:cNvPr>
          <p:cNvSpPr/>
          <p:nvPr/>
        </p:nvSpPr>
        <p:spPr>
          <a:xfrm>
            <a:off x="12191999" y="898884"/>
            <a:ext cx="11424137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 для України</a:t>
            </a:r>
            <a:endParaRPr lang="uk-UA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1DCC091-950D-4BBB-9A5C-07A1658CB1C5}"/>
              </a:ext>
            </a:extLst>
          </p:cNvPr>
          <p:cNvSpPr/>
          <p:nvPr/>
        </p:nvSpPr>
        <p:spPr>
          <a:xfrm>
            <a:off x="12191999" y="2343056"/>
            <a:ext cx="11424138" cy="1103883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Інтеграція в ринки ЄС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Розвиток відновлювальної енергетики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Створення на території України 10 </a:t>
            </a:r>
            <a:r>
              <a:rPr lang="uk-UA" sz="3400" b="1" spc="-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Гігават</a:t>
            </a: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потужностей електролізерів для виробництва відновлюваного водню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Нові робочі місця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Розвиток водневої інфраструктури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Реалізація проектів, спрямованих на генерацію та експорт відновлюваного водню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Налагодження співпраці з країнами ЄС щодо реалізації водневих ініціатив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Розбудова кліматично-нейтральної економіки</a:t>
            </a:r>
          </a:p>
          <a:p>
            <a:pPr algn="ctr"/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uk-U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uk-U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40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7850974-F262-49B1-894F-153B62E9D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929"/>
          <a:stretch/>
        </p:blipFill>
        <p:spPr>
          <a:xfrm>
            <a:off x="211015" y="1916092"/>
            <a:ext cx="6729048" cy="73158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A51A6-C6F9-4BBB-B28C-E299634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524" y="508293"/>
            <a:ext cx="18755945" cy="1558722"/>
          </a:xfrm>
        </p:spPr>
        <p:txBody>
          <a:bodyPr/>
          <a:lstStyle/>
          <a:p>
            <a:r>
              <a:rPr lang="ru-RU" sz="8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 можливості для ГТС України </a:t>
            </a:r>
            <a:endParaRPr lang="uk-UA" sz="8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5BE5CFB-8B20-46C6-95CE-51BBD90C7EA6}"/>
              </a:ext>
            </a:extLst>
          </p:cNvPr>
          <p:cNvSpPr/>
          <p:nvPr/>
        </p:nvSpPr>
        <p:spPr>
          <a:xfrm>
            <a:off x="2678723" y="5574007"/>
            <a:ext cx="1793631" cy="1952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аголовок 16">
            <a:extLst>
              <a:ext uri="{FF2B5EF4-FFF2-40B4-BE49-F238E27FC236}">
                <a16:creationId xmlns:a16="http://schemas.microsoft.com/office/drawing/2014/main" id="{304D7195-9962-45A3-A569-1A87929BBD5A}"/>
              </a:ext>
            </a:extLst>
          </p:cNvPr>
          <p:cNvSpPr txBox="1">
            <a:spLocks/>
          </p:cNvSpPr>
          <p:nvPr/>
        </p:nvSpPr>
        <p:spPr>
          <a:xfrm>
            <a:off x="1825868" y="3552093"/>
            <a:ext cx="3499339" cy="397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Calibri"/>
              <a:buNone/>
              <a:defRPr sz="1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uk-UA" dirty="0">
                <a:solidFill>
                  <a:schemeClr val="accent1"/>
                </a:solidFill>
                <a:latin typeface="Arial Black" panose="020B0A04020102020204" pitchFamily="34" charset="0"/>
              </a:rPr>
              <a:t>Н</a:t>
            </a:r>
            <a:r>
              <a:rPr lang="uk-UA" sz="5500" dirty="0">
                <a:solidFill>
                  <a:schemeClr val="accent1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4F299E-21D8-4240-B420-C0A0D99D3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62216"/>
            <a:ext cx="6729048" cy="455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Google Shape;528;p52">
            <a:extLst>
              <a:ext uri="{FF2B5EF4-FFF2-40B4-BE49-F238E27FC236}">
                <a16:creationId xmlns:a16="http://schemas.microsoft.com/office/drawing/2014/main" id="{4AD78114-7B3F-4C84-8115-1260D7CD835C}"/>
              </a:ext>
            </a:extLst>
          </p:cNvPr>
          <p:cNvSpPr/>
          <p:nvPr/>
        </p:nvSpPr>
        <p:spPr>
          <a:xfrm flipH="1">
            <a:off x="3364524" y="9162216"/>
            <a:ext cx="6963508" cy="455378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40000"/>
                </a:srgbClr>
              </a:gs>
              <a:gs pos="35000">
                <a:srgbClr val="FFFFFF">
                  <a:alpha val="75686"/>
                </a:srgbClr>
              </a:gs>
              <a:gs pos="52999">
                <a:srgbClr val="FFFFFF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4A3A56A-F935-4154-8815-B337ADEE38A0}"/>
              </a:ext>
            </a:extLst>
          </p:cNvPr>
          <p:cNvSpPr/>
          <p:nvPr/>
        </p:nvSpPr>
        <p:spPr>
          <a:xfrm>
            <a:off x="7573465" y="2067015"/>
            <a:ext cx="16547121" cy="8077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4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Модернізація та експлуатація газотранспортної інфраструктури відповідно до нових європейських (водневих) стандартів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Декарбонізація транспортування та постачання природного газу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Стимули для декарбонізаціі української  промисловості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Зменшення питомої ваги традиційного газу в промисловому виробництві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Покращення експортних позицій українських виробників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Підвищення національної енергетичної безпеки</a:t>
            </a:r>
            <a:endParaRPr lang="uk-UA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uk-U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uk-U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15D75-7AE0-41B8-9CF8-00962553F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35" y="9381520"/>
            <a:ext cx="5296639" cy="433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4D0ED6-A749-457E-BBB2-80B80FBD0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2273" y="9486032"/>
            <a:ext cx="5804757" cy="422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6C11350-CC17-4CD3-9E46-6BE3BF14E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7029" y="9486031"/>
            <a:ext cx="6859331" cy="4229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12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2A8C177-EDF9-46E4-85EF-CA8A4FF19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7227274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528;p52">
            <a:extLst>
              <a:ext uri="{FF2B5EF4-FFF2-40B4-BE49-F238E27FC236}">
                <a16:creationId xmlns:a16="http://schemas.microsoft.com/office/drawing/2014/main" id="{5A47FCF2-45BC-4368-8EC7-6CC538C27803}"/>
              </a:ext>
            </a:extLst>
          </p:cNvPr>
          <p:cNvSpPr/>
          <p:nvPr/>
        </p:nvSpPr>
        <p:spPr>
          <a:xfrm flipH="1">
            <a:off x="3376248" y="0"/>
            <a:ext cx="7227275" cy="13715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40000"/>
                </a:srgbClr>
              </a:gs>
              <a:gs pos="35000">
                <a:srgbClr val="FFFFFF">
                  <a:alpha val="75686"/>
                </a:srgbClr>
              </a:gs>
              <a:gs pos="52999">
                <a:srgbClr val="FFFFFF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01B1B-8C61-46FF-B41E-80A7A041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08" y="363413"/>
            <a:ext cx="15625884" cy="2286000"/>
          </a:xfr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Блакитний Дунай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613BFC8-C905-4BE2-8C14-BFD07565EE21}"/>
              </a:ext>
            </a:extLst>
          </p:cNvPr>
          <p:cNvSpPr/>
          <p:nvPr/>
        </p:nvSpPr>
        <p:spPr>
          <a:xfrm>
            <a:off x="7649308" y="3005017"/>
            <a:ext cx="15625884" cy="103846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uk-UA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Чехія, Словаччина, Угорщина, Румунія, Болгарія, Австрія, Німеччина, Хорватія, Сербія</a:t>
            </a:r>
          </a:p>
          <a:p>
            <a:pPr algn="ctr"/>
            <a:endParaRPr lang="uk-UA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uk-UA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Вироблення зеленого водню у великих масштабах в Україні, використовуючи вітрову і сонячну енергії, за допомогою електролізерів.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Транспортування водню річкою Дунай для користувачів водню в країнах ЄС у рамках ініціативи «2х40 ГВт Електролізери».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Створення необхідної інфраструктури у задіяних регіонах та порту Рені, Україна.</a:t>
            </a:r>
          </a:p>
          <a:p>
            <a:pPr algn="ctr"/>
            <a:endParaRPr lang="uk-U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uk-U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24904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350</Words>
  <Application>Microsoft Office PowerPoint</Application>
  <PresentationFormat>Довільний</PresentationFormat>
  <Paragraphs>70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White</vt:lpstr>
      <vt:lpstr>Презентація PowerPoint</vt:lpstr>
      <vt:lpstr>Презентація PowerPoint</vt:lpstr>
      <vt:lpstr>Національна воднева стратегія Німеччини</vt:lpstr>
      <vt:lpstr>The German  H2 Strategy</vt:lpstr>
      <vt:lpstr>Енергія сонця</vt:lpstr>
      <vt:lpstr>Презентація PowerPoint</vt:lpstr>
      <vt:lpstr>Презентація PowerPoint</vt:lpstr>
      <vt:lpstr>Нові можливості для ГТС України </vt:lpstr>
      <vt:lpstr>Блакитний Дунай</vt:lpstr>
      <vt:lpstr>Memorandum of understanding 2020</vt:lpstr>
      <vt:lpstr>Розуміючи світові енергетичні тренди та соціальну екологічну відповідальність бізнесу, запрошую підтримати новітню енергетичну революцію, та приєднатися до «Української Водневої Ради»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Forum February 2020</dc:title>
  <dc:creator>Nicolas Kraus</dc:creator>
  <cp:lastModifiedBy>Oleksandr Riepkin</cp:lastModifiedBy>
  <cp:revision>102</cp:revision>
  <dcterms:modified xsi:type="dcterms:W3CDTF">2020-09-30T05:26:19Z</dcterms:modified>
</cp:coreProperties>
</file>