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367" r:id="rId4"/>
    <p:sldId id="373" r:id="rId5"/>
    <p:sldId id="319" r:id="rId6"/>
    <p:sldId id="343" r:id="rId7"/>
    <p:sldId id="349" r:id="rId8"/>
    <p:sldId id="351" r:id="rId9"/>
    <p:sldId id="352" r:id="rId10"/>
    <p:sldId id="350" r:id="rId11"/>
    <p:sldId id="362" r:id="rId12"/>
    <p:sldId id="369" r:id="rId13"/>
    <p:sldId id="370" r:id="rId14"/>
    <p:sldId id="371" r:id="rId15"/>
    <p:sldId id="368" r:id="rId16"/>
    <p:sldId id="374" r:id="rId17"/>
    <p:sldId id="372" r:id="rId18"/>
    <p:sldId id="3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2565" autoAdjust="0"/>
  </p:normalViewPr>
  <p:slideViewPr>
    <p:cSldViewPr>
      <p:cViewPr varScale="1">
        <p:scale>
          <a:sx n="132" d="100"/>
          <a:sy n="132" d="100"/>
        </p:scale>
        <p:origin x="7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150" d="100"/>
          <a:sy n="150" d="100"/>
        </p:scale>
        <p:origin x="1734" y="-6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D52AD-AE84-43E2-AAF1-4F39F1586F8F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96588-679C-4731-90B5-4DBDB33E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7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34E47-92F7-40BA-90AA-EA097F2240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299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8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28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4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50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98D0-A8AF-429F-83B7-4897C9CEF9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92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08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2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БМ – полный аналог природного газа</a:t>
            </a:r>
          </a:p>
          <a:p>
            <a:r>
              <a:rPr lang="ru-RU" dirty="0" smtClean="0"/>
              <a:t>Получаем преимущественно из отходов</a:t>
            </a:r>
          </a:p>
          <a:p>
            <a:r>
              <a:rPr lang="ru-RU" dirty="0" smtClean="0"/>
              <a:t>Ферментация и термохимическая газификация</a:t>
            </a:r>
          </a:p>
          <a:p>
            <a:r>
              <a:rPr lang="ru-RU" dirty="0" smtClean="0"/>
              <a:t>Универсальное топливо – пр-во э/э, тепла, моторное топливо</a:t>
            </a:r>
          </a:p>
          <a:p>
            <a:endParaRPr lang="ru-RU" dirty="0"/>
          </a:p>
          <a:p>
            <a:r>
              <a:rPr lang="ru-RU" dirty="0" smtClean="0"/>
              <a:t>Возобновляемый источник энергии</a:t>
            </a:r>
          </a:p>
          <a:p>
            <a:r>
              <a:rPr lang="ru-RU" dirty="0" smtClean="0"/>
              <a:t>Углеродная нейтральность</a:t>
            </a:r>
          </a:p>
          <a:p>
            <a:r>
              <a:rPr lang="ru-RU" dirty="0" smtClean="0"/>
              <a:t>Средство объединения газовых и электрических сетей</a:t>
            </a:r>
          </a:p>
          <a:p>
            <a:endParaRPr lang="ru-RU" dirty="0" smtClean="0"/>
          </a:p>
          <a:p>
            <a:r>
              <a:rPr lang="ru-RU" dirty="0" smtClean="0"/>
              <a:t>Балансирование</a:t>
            </a:r>
          </a:p>
          <a:p>
            <a:r>
              <a:rPr lang="ru-RU" dirty="0" smtClean="0"/>
              <a:t>Накопление и хранение </a:t>
            </a:r>
          </a:p>
          <a:p>
            <a:endParaRPr lang="ru-RU" dirty="0"/>
          </a:p>
          <a:p>
            <a:r>
              <a:rPr lang="ru-RU" dirty="0" smtClean="0"/>
              <a:t>По прогнозам до 2050 </a:t>
            </a:r>
            <a:r>
              <a:rPr lang="ru-RU" dirty="0" err="1" smtClean="0"/>
              <a:t>биометан</a:t>
            </a:r>
            <a:r>
              <a:rPr lang="ru-RU" dirty="0" smtClean="0"/>
              <a:t> и зеленый водород способны до 2050 года заменить природный газ в ЕС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7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dirty="0" smtClean="0"/>
              <a:t>Потенциал пр-ва биогаза почти 700 млрд м3 ПГ.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Потенциал пр-ва </a:t>
            </a:r>
            <a:r>
              <a:rPr lang="ru-RU" baseline="0" dirty="0" err="1" smtClean="0"/>
              <a:t>биометана</a:t>
            </a:r>
            <a:r>
              <a:rPr lang="ru-RU" baseline="0" dirty="0" smtClean="0"/>
              <a:t> примерно млрд 880 м3 ПГ.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Разница за счет термической газификации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Потребление газа в мире в 2017 году – 3075 </a:t>
            </a:r>
            <a:r>
              <a:rPr lang="ru-RU" baseline="0" dirty="0" err="1" smtClean="0"/>
              <a:t>Мтне</a:t>
            </a:r>
            <a:r>
              <a:rPr lang="ru-RU" baseline="0" dirty="0" smtClean="0"/>
              <a:t> (потенциал = 24% потребления)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Текущее пр-во – 5% потенциала</a:t>
            </a:r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Европа на 4-м месте (115 </a:t>
            </a:r>
            <a:r>
              <a:rPr lang="ru-RU" dirty="0" err="1" smtClean="0"/>
              <a:t>Мтне</a:t>
            </a:r>
            <a:r>
              <a:rPr lang="ru-RU" dirty="0" smtClean="0"/>
              <a:t>, 80 МТНЕ ферментация и 35</a:t>
            </a:r>
            <a:r>
              <a:rPr lang="ru-RU" baseline="0" dirty="0" smtClean="0"/>
              <a:t> - газификация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40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Доля ферментации – 90%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6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Ускоренное развитие</a:t>
            </a:r>
          </a:p>
          <a:p>
            <a:endParaRPr lang="ru-RU" smtClean="0"/>
          </a:p>
          <a:p>
            <a:r>
              <a:rPr lang="ru-RU" smtClean="0"/>
              <a:t>2030 год – </a:t>
            </a:r>
            <a:r>
              <a:rPr lang="ru-RU" baseline="0" smtClean="0"/>
              <a:t>БГ= 190, </a:t>
            </a:r>
            <a:r>
              <a:rPr lang="ru-RU" smtClean="0"/>
              <a:t>ВМ=110 (58%)</a:t>
            </a:r>
          </a:p>
          <a:p>
            <a:r>
              <a:rPr lang="ru-RU" smtClean="0"/>
              <a:t>2040 год – </a:t>
            </a:r>
            <a:r>
              <a:rPr lang="ru-RU" baseline="0" smtClean="0"/>
              <a:t>БГ= 350, </a:t>
            </a:r>
            <a:r>
              <a:rPr lang="ru-RU" smtClean="0"/>
              <a:t>ВМ=200 (57%)</a:t>
            </a:r>
            <a:r>
              <a:rPr lang="ru-RU" baseline="0" smtClean="0"/>
              <a:t> </a:t>
            </a:r>
          </a:p>
          <a:p>
            <a:endParaRPr lang="ru-RU" baseline="0" smtClean="0"/>
          </a:p>
          <a:p>
            <a:r>
              <a:rPr lang="ru-RU" baseline="0" smtClean="0"/>
              <a:t>Нормальное развитие</a:t>
            </a:r>
          </a:p>
          <a:p>
            <a:endParaRPr lang="ru-RU" baseline="0" smtClean="0"/>
          </a:p>
          <a:p>
            <a:r>
              <a:rPr lang="ru-RU" smtClean="0"/>
              <a:t>2030 год – </a:t>
            </a:r>
            <a:r>
              <a:rPr lang="ru-RU" baseline="0" smtClean="0"/>
              <a:t>БГ= 95, </a:t>
            </a:r>
            <a:r>
              <a:rPr lang="ru-RU" smtClean="0"/>
              <a:t>ВМ=45 (47%)</a:t>
            </a:r>
          </a:p>
          <a:p>
            <a:r>
              <a:rPr lang="ru-RU" smtClean="0"/>
              <a:t>2040 год – </a:t>
            </a:r>
            <a:r>
              <a:rPr lang="ru-RU" baseline="0" smtClean="0"/>
              <a:t>БГ= 150, </a:t>
            </a:r>
            <a:r>
              <a:rPr lang="ru-RU" smtClean="0"/>
              <a:t>ВМ=75 (50%)</a:t>
            </a:r>
            <a:r>
              <a:rPr lang="ru-RU" baseline="0" smtClean="0"/>
              <a:t> </a:t>
            </a:r>
          </a:p>
          <a:p>
            <a:endParaRPr lang="ru-RU" baseline="0" smtClean="0"/>
          </a:p>
          <a:p>
            <a:endParaRPr lang="ru-RU" baseline="0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7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2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1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2018-2017</a:t>
            </a:r>
          </a:p>
          <a:p>
            <a:endParaRPr lang="ru-RU" dirty="0" smtClean="0"/>
          </a:p>
          <a:p>
            <a:r>
              <a:rPr lang="ru-RU" dirty="0" smtClean="0"/>
              <a:t>Франция – 32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Нидерланды – 12</a:t>
            </a:r>
          </a:p>
          <a:p>
            <a:r>
              <a:rPr lang="ru-RU" dirty="0" smtClean="0"/>
              <a:t>Дания – 9</a:t>
            </a:r>
          </a:p>
          <a:p>
            <a:r>
              <a:rPr lang="ru-RU" dirty="0" smtClean="0"/>
              <a:t>Италия - 7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79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5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5F-3BAC-478E-9E1A-4ABE79ABBD2C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0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EF46-90E7-49C4-8292-114DDDC0FB12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8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EE32-AE61-4BF7-A512-88EAF60A425C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5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5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41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4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88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1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58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3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100-0DF7-4718-8A5E-E51F2CB219F7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2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694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99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38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B5E91-73A5-4390-A16F-6D11C8522898}" type="slidenum">
              <a: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742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64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774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12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045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54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7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777E-1308-4097-9A97-C8096258F0BE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83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070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043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9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13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B5E91-73A5-4390-A16F-6D11C8522898}" type="slidenum">
              <a: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35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184-695E-4BF2-92F5-6C6872A395CD}" type="datetime1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068A-09C4-429F-B3E3-9073E78E687A}" type="datetime1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396C-AFF9-4F87-8521-3D8C5C7AA79B}" type="datetime1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6A2-C436-4250-AE8A-5F49A4DE6A26}" type="datetime1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8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B9E-0D27-435A-A64C-6564A47EFB5E}" type="datetime1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DAD3-7EA8-4B0D-BA0E-979A33D81C89}" type="datetime1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0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FD08-B53C-44D1-A58B-333339790A34}" type="datetime1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3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7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FEC6E-7A10-481C-A33D-298C6C3392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27.10.2020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BB1C8-C481-4EB3-8E3A-183437FDA8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6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https://www.iea.org/reports/outlook-for-biogas-and-biomethane-prospects-for-organic-growt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digaz.org/global-biomethane-market-green-gas-goes-glob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192" y="2708920"/>
            <a:ext cx="6476912" cy="1808852"/>
          </a:xfrm>
        </p:spPr>
        <p:txBody>
          <a:bodyPr>
            <a:noAutofit/>
          </a:bodyPr>
          <a:lstStyle/>
          <a:p>
            <a:pPr algn="l"/>
            <a:r>
              <a:rPr lang="uk-UA" sz="3600" b="1" dirty="0" smtClean="0">
                <a:solidFill>
                  <a:schemeClr val="bg1"/>
                </a:solidFill>
              </a:rPr>
              <a:t>Світовий </a:t>
            </a:r>
            <a:r>
              <a:rPr lang="en-US" sz="3600" b="1" dirty="0">
                <a:solidFill>
                  <a:schemeClr val="bg1"/>
                </a:solidFill>
              </a:rPr>
              <a:t> </a:t>
            </a:r>
            <a:r>
              <a:rPr lang="uk-UA" sz="3600" b="1" dirty="0">
                <a:solidFill>
                  <a:schemeClr val="bg1"/>
                </a:solidFill>
              </a:rPr>
              <a:t>досвід виробництва, застосування і стимулювання використання </a:t>
            </a:r>
            <a:r>
              <a:rPr lang="uk-UA" sz="3600" b="1" dirty="0" smtClean="0">
                <a:solidFill>
                  <a:schemeClr val="bg1"/>
                </a:solidFill>
              </a:rPr>
              <a:t>біометану</a:t>
            </a:r>
            <a:endParaRPr lang="ru-RU" sz="3600" b="1" dirty="0">
              <a:solidFill>
                <a:schemeClr val="bg1"/>
              </a:solidFill>
              <a:cs typeface="Rubik Medium" panose="00000600000000000000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192" y="5013176"/>
            <a:ext cx="5939083" cy="787974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solidFill>
                  <a:schemeClr val="bg1"/>
                </a:solidFill>
                <a:latin typeface="+mj-lt"/>
                <a:cs typeface="Rubik" panose="02000604000000020004" pitchFamily="2" charset="-79"/>
              </a:rPr>
              <a:t>Юрій Матвєєв </a:t>
            </a:r>
            <a:endParaRPr lang="en-US" sz="2000" b="1" dirty="0">
              <a:solidFill>
                <a:schemeClr val="bg1"/>
              </a:solidFill>
              <a:latin typeface="+mj-lt"/>
              <a:cs typeface="Rubik" panose="02000604000000020004" pitchFamily="2" charset="-79"/>
            </a:endParaRPr>
          </a:p>
          <a:p>
            <a:pPr algn="l"/>
            <a:r>
              <a:rPr lang="uk-UA" sz="2000" dirty="0" smtClean="0">
                <a:solidFill>
                  <a:schemeClr val="bg1"/>
                </a:solidFill>
                <a:latin typeface="+mj-lt"/>
                <a:cs typeface="Rubik" panose="02000604000000020004" pitchFamily="2" charset="-79"/>
              </a:rPr>
              <a:t>Біоенергетична </a:t>
            </a:r>
            <a:r>
              <a:rPr lang="uk-UA" sz="2000" dirty="0">
                <a:solidFill>
                  <a:schemeClr val="bg1"/>
                </a:solidFill>
                <a:latin typeface="+mj-lt"/>
                <a:cs typeface="Rubik" panose="02000604000000020004" pitchFamily="2" charset="-79"/>
              </a:rPr>
              <a:t>Асоціація України</a:t>
            </a:r>
            <a:endParaRPr lang="en-US" sz="2000" dirty="0">
              <a:solidFill>
                <a:schemeClr val="bg1"/>
              </a:solidFill>
              <a:latin typeface="+mj-lt"/>
              <a:cs typeface="Rubik" panose="02000604000000020004" pitchFamily="2" charset="-79"/>
            </a:endParaRPr>
          </a:p>
          <a:p>
            <a:pPr algn="l"/>
            <a:endParaRPr lang="en-US" sz="2400" dirty="0">
              <a:solidFill>
                <a:schemeClr val="bg1"/>
              </a:solidFill>
              <a:latin typeface="+mj-lt"/>
              <a:cs typeface="Rubik" panose="02000604000000020004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192" y="6237312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Шостий Український Газовий Форум </a:t>
            </a:r>
            <a:r>
              <a:rPr lang="uk-UA" sz="1200" b="1" dirty="0" smtClean="0">
                <a:solidFill>
                  <a:schemeClr val="bg1"/>
                </a:solidFill>
              </a:rPr>
              <a:t>– Східноєвропейське </a:t>
            </a:r>
            <a:r>
              <a:rPr lang="uk-UA" sz="1200" b="1" dirty="0">
                <a:solidFill>
                  <a:schemeClr val="bg1"/>
                </a:solidFill>
              </a:rPr>
              <a:t>Газове Партнерство</a:t>
            </a:r>
          </a:p>
          <a:p>
            <a:r>
              <a:rPr lang="uk-UA" sz="1200" b="1" dirty="0">
                <a:solidFill>
                  <a:schemeClr val="bg1"/>
                </a:solidFill>
              </a:rPr>
              <a:t>27 жовтня 2020</a:t>
            </a:r>
            <a:endParaRPr lang="en-US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Споживання біометану в різних </a:t>
            </a:r>
            <a:b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секторах та країнах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10</a:t>
            </a:fld>
            <a:endParaRPr lang="ru-RU"/>
          </a:p>
        </p:txBody>
      </p:sp>
      <p:sp>
        <p:nvSpPr>
          <p:cNvPr id="6" name="Rettangolo 7">
            <a:extLst>
              <a:ext uri="{FF2B5EF4-FFF2-40B4-BE49-F238E27FC236}">
                <a16:creationId xmlns:a16="http://schemas.microsoft.com/office/drawing/2014/main" id="{06558A9D-E6FD-4E0B-ACBE-A0BAEE844852}"/>
              </a:ext>
            </a:extLst>
          </p:cNvPr>
          <p:cNvSpPr/>
          <p:nvPr/>
        </p:nvSpPr>
        <p:spPr>
          <a:xfrm>
            <a:off x="5416095" y="1628800"/>
            <a:ext cx="3260361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 smtClean="0">
                <a:latin typeface="+mj-lt"/>
              </a:rPr>
              <a:t>Методи </a:t>
            </a:r>
            <a:r>
              <a:rPr lang="uk-UA" sz="1600" dirty="0">
                <a:latin typeface="+mj-lt"/>
              </a:rPr>
              <a:t>підрахунку можуть бути різними в різних країнах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>
                <a:latin typeface="+mj-lt"/>
              </a:rPr>
              <a:t>Шляхи кінцевого використання </a:t>
            </a:r>
            <a:r>
              <a:rPr lang="uk-UA" sz="1600" dirty="0" smtClean="0">
                <a:latin typeface="+mj-lt"/>
              </a:rPr>
              <a:t>здебільшого залежать </a:t>
            </a:r>
            <a:r>
              <a:rPr lang="uk-UA" sz="1600" dirty="0">
                <a:latin typeface="+mj-lt"/>
              </a:rPr>
              <a:t>від </a:t>
            </a:r>
            <a:r>
              <a:rPr lang="uk-UA" sz="1600" dirty="0" smtClean="0">
                <a:latin typeface="+mj-lt"/>
              </a:rPr>
              <a:t>законодавства та видів підтримки </a:t>
            </a:r>
            <a:endParaRPr lang="uk-UA" sz="16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>
                <a:latin typeface="+mj-lt"/>
              </a:rPr>
              <a:t>Швеція: </a:t>
            </a:r>
            <a:r>
              <a:rPr lang="uk-UA" sz="1600" dirty="0" smtClean="0">
                <a:latin typeface="+mj-lt"/>
              </a:rPr>
              <a:t>розвиток біометану на транспорті </a:t>
            </a:r>
            <a:r>
              <a:rPr lang="uk-UA" sz="1600" dirty="0">
                <a:latin typeface="+mj-lt"/>
              </a:rPr>
              <a:t>завдяки </a:t>
            </a:r>
            <a:r>
              <a:rPr lang="uk-UA" sz="1600" dirty="0" smtClean="0">
                <a:latin typeface="+mj-lt"/>
              </a:rPr>
              <a:t>розгалуженої схемі </a:t>
            </a:r>
            <a:r>
              <a:rPr lang="uk-UA" sz="1600" dirty="0">
                <a:latin typeface="+mj-lt"/>
              </a:rPr>
              <a:t>підтримки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>
                <a:latin typeface="+mj-lt"/>
              </a:rPr>
              <a:t>Італія: </a:t>
            </a:r>
            <a:r>
              <a:rPr lang="uk-UA" sz="1600" dirty="0" smtClean="0"/>
              <a:t>розвитку біометану </a:t>
            </a:r>
            <a:r>
              <a:rPr lang="uk-UA" sz="1600" dirty="0"/>
              <a:t>на транспорті </a:t>
            </a:r>
            <a:r>
              <a:rPr lang="uk-UA" sz="1600" dirty="0" smtClean="0">
                <a:latin typeface="+mj-lt"/>
              </a:rPr>
              <a:t>сприяє </a:t>
            </a:r>
            <a:r>
              <a:rPr lang="uk-UA" sz="1600" dirty="0">
                <a:latin typeface="+mj-lt"/>
              </a:rPr>
              <a:t>вже </a:t>
            </a:r>
            <a:r>
              <a:rPr lang="uk-UA" sz="1600" dirty="0" smtClean="0">
                <a:latin typeface="+mj-lt"/>
              </a:rPr>
              <a:t>існуюча інфраструктура </a:t>
            </a:r>
            <a:r>
              <a:rPr lang="uk-UA" sz="1600" dirty="0">
                <a:latin typeface="+mj-lt"/>
              </a:rPr>
              <a:t>та </a:t>
            </a:r>
            <a:r>
              <a:rPr lang="uk-UA" sz="1600" dirty="0" smtClean="0">
                <a:latin typeface="+mj-lt"/>
              </a:rPr>
              <a:t>парк автомобілів на природному газі</a:t>
            </a:r>
            <a:endParaRPr lang="uk-UA" sz="1600" dirty="0">
              <a:latin typeface="+mj-lt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>
                <a:latin typeface="+mj-lt"/>
              </a:rPr>
              <a:t>Німеччина: </a:t>
            </a:r>
            <a:r>
              <a:rPr lang="uk-UA" sz="1600" dirty="0" smtClean="0">
                <a:latin typeface="+mj-lt"/>
              </a:rPr>
              <a:t>виробництво електроенергії завдяки фіксованому тарифу</a:t>
            </a:r>
            <a:endParaRPr lang="uk-UA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7" y="6309320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Джерело: </a:t>
            </a:r>
            <a:r>
              <a:rPr lang="en-US" sz="1200" b="1" dirty="0"/>
              <a:t>Mapping the state of play of renewable gases in Europe</a:t>
            </a:r>
            <a:endParaRPr lang="en-GB" sz="1200" b="1" dirty="0"/>
          </a:p>
          <a:p>
            <a:pPr algn="just"/>
            <a:r>
              <a:rPr lang="en-US" sz="1200" b="1" dirty="0"/>
              <a:t>Stefano </a:t>
            </a:r>
            <a:r>
              <a:rPr lang="en-US" sz="1200" b="1" dirty="0" err="1"/>
              <a:t>Proietti</a:t>
            </a:r>
            <a:r>
              <a:rPr lang="en-US" sz="1200" b="1" dirty="0"/>
              <a:t> (ISINNOVA</a:t>
            </a:r>
            <a:r>
              <a:rPr lang="en-US" sz="1200" b="1" dirty="0" smtClean="0"/>
              <a:t>),</a:t>
            </a:r>
            <a:r>
              <a:rPr lang="uk-UA" sz="1200" b="1" dirty="0" smtClean="0"/>
              <a:t> </a:t>
            </a:r>
            <a:r>
              <a:rPr lang="en-US" sz="1200" b="1" dirty="0" smtClean="0"/>
              <a:t>First </a:t>
            </a:r>
            <a:r>
              <a:rPr lang="en-US" sz="1200" b="1" dirty="0"/>
              <a:t>Participatory Workshop, </a:t>
            </a:r>
            <a:r>
              <a:rPr lang="en-US" sz="1200" b="1" dirty="0" smtClean="0"/>
              <a:t>Ukraine, 23 </a:t>
            </a:r>
            <a:r>
              <a:rPr lang="en-US" sz="1200" b="1" dirty="0"/>
              <a:t>October </a:t>
            </a:r>
            <a:r>
              <a:rPr lang="en-US" sz="1200" b="1" dirty="0" smtClean="0"/>
              <a:t>2020, Kyiv</a:t>
            </a:r>
            <a:endParaRPr lang="en-US" sz="1200" b="1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77F6BE-13F6-402E-93F4-569EB083C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62660"/>
            <a:ext cx="1800000" cy="55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1677"/>
            <a:ext cx="4284000" cy="43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Схеми підтримки з найбільшим впливом на ринок біометану в ЄС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11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7" y="6309320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Джерело: </a:t>
            </a:r>
            <a:r>
              <a:rPr lang="en-US" sz="1200" b="1" dirty="0"/>
              <a:t>Mapping the state of play of renewable gases in Europe</a:t>
            </a:r>
            <a:endParaRPr lang="en-GB" sz="1200" b="1" dirty="0"/>
          </a:p>
          <a:p>
            <a:pPr algn="just"/>
            <a:r>
              <a:rPr lang="en-US" sz="1200" b="1" dirty="0"/>
              <a:t>Stefano </a:t>
            </a:r>
            <a:r>
              <a:rPr lang="en-US" sz="1200" b="1" dirty="0" err="1"/>
              <a:t>Proietti</a:t>
            </a:r>
            <a:r>
              <a:rPr lang="en-US" sz="1200" b="1" dirty="0"/>
              <a:t> (ISINNOVA</a:t>
            </a:r>
            <a:r>
              <a:rPr lang="en-US" sz="1200" b="1" dirty="0" smtClean="0"/>
              <a:t>),</a:t>
            </a:r>
            <a:r>
              <a:rPr lang="uk-UA" sz="1200" b="1" dirty="0" smtClean="0"/>
              <a:t> </a:t>
            </a:r>
            <a:r>
              <a:rPr lang="en-US" sz="1200" b="1" dirty="0" smtClean="0"/>
              <a:t>First </a:t>
            </a:r>
            <a:r>
              <a:rPr lang="en-US" sz="1200" b="1" dirty="0"/>
              <a:t>Participatory Workshop, </a:t>
            </a:r>
            <a:r>
              <a:rPr lang="en-US" sz="1200" b="1" dirty="0" smtClean="0"/>
              <a:t>Ukraine, 23 </a:t>
            </a:r>
            <a:r>
              <a:rPr lang="en-US" sz="1200" b="1" dirty="0"/>
              <a:t>October </a:t>
            </a:r>
            <a:r>
              <a:rPr lang="en-US" sz="1200" b="1" dirty="0" smtClean="0"/>
              <a:t>2020, Kyiv</a:t>
            </a:r>
            <a:endParaRPr lang="en-US" sz="1200" b="1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77F6BE-13F6-402E-93F4-569EB083C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62660"/>
            <a:ext cx="1800000" cy="555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31FD6-BEE2-4644-A6C4-4D4D600060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19319" r="152" b="4879"/>
          <a:stretch/>
        </p:blipFill>
        <p:spPr bwMode="auto">
          <a:xfrm>
            <a:off x="1116328" y="1268760"/>
            <a:ext cx="6408000" cy="4490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90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Найбільш ефективні/ бажані </a:t>
            </a:r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</a:rPr>
              <a:t>схеми </a:t>
            </a: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підтримки </a:t>
            </a:r>
            <a:endParaRPr lang="uk-UA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12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7" y="6309320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Джерело: </a:t>
            </a:r>
            <a:r>
              <a:rPr lang="en-US" sz="1200" b="1" dirty="0"/>
              <a:t>Mapping the state of play of renewable gases in Europe</a:t>
            </a:r>
            <a:endParaRPr lang="en-GB" sz="1200" b="1" dirty="0"/>
          </a:p>
          <a:p>
            <a:pPr algn="just"/>
            <a:r>
              <a:rPr lang="en-US" sz="1200" b="1" dirty="0"/>
              <a:t>Stefano </a:t>
            </a:r>
            <a:r>
              <a:rPr lang="en-US" sz="1200" b="1" dirty="0" err="1"/>
              <a:t>Proietti</a:t>
            </a:r>
            <a:r>
              <a:rPr lang="en-US" sz="1200" b="1" dirty="0"/>
              <a:t> (ISINNOVA</a:t>
            </a:r>
            <a:r>
              <a:rPr lang="en-US" sz="1200" b="1" dirty="0" smtClean="0"/>
              <a:t>),</a:t>
            </a:r>
            <a:r>
              <a:rPr lang="uk-UA" sz="1200" b="1" dirty="0" smtClean="0"/>
              <a:t> </a:t>
            </a:r>
            <a:r>
              <a:rPr lang="en-US" sz="1200" b="1" dirty="0" smtClean="0"/>
              <a:t>First </a:t>
            </a:r>
            <a:r>
              <a:rPr lang="en-US" sz="1200" b="1" dirty="0"/>
              <a:t>Participatory Workshop, </a:t>
            </a:r>
            <a:r>
              <a:rPr lang="en-US" sz="1200" b="1" dirty="0" smtClean="0"/>
              <a:t>Ukraine, 23 </a:t>
            </a:r>
            <a:r>
              <a:rPr lang="en-US" sz="1200" b="1" dirty="0"/>
              <a:t>October </a:t>
            </a:r>
            <a:r>
              <a:rPr lang="en-US" sz="1200" b="1" dirty="0" smtClean="0"/>
              <a:t>2020, Kyiv</a:t>
            </a:r>
            <a:endParaRPr lang="en-US" sz="1200" b="1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77F6BE-13F6-402E-93F4-569EB083C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62660"/>
            <a:ext cx="1800000" cy="555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0C012-B416-4510-BB6D-9C8B95DEE7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45" t="1165" r="17892" b="8197"/>
          <a:stretch/>
        </p:blipFill>
        <p:spPr bwMode="auto">
          <a:xfrm>
            <a:off x="611560" y="1723806"/>
            <a:ext cx="4284000" cy="4096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6056" y="1988840"/>
            <a:ext cx="36107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>
                <a:latin typeface="Calibri" panose="020F0502020204030204" pitchFamily="34" charset="0"/>
              </a:rPr>
              <a:t>Н</a:t>
            </a:r>
            <a:r>
              <a:rPr lang="uk-UA" sz="1600" dirty="0" smtClean="0">
                <a:latin typeface="Calibri" panose="020F0502020204030204" pitchFamily="34" charset="0"/>
              </a:rPr>
              <a:t>айбільш </a:t>
            </a:r>
            <a:r>
              <a:rPr lang="uk-UA" sz="1600" dirty="0" smtClean="0">
                <a:latin typeface="Calibri" panose="020F0502020204030204" pitchFamily="34" charset="0"/>
              </a:rPr>
              <a:t>ефективна схема підтримки згідно з опитуванням REGATRACE </a:t>
            </a:r>
            <a:r>
              <a:rPr lang="uk-UA" sz="1600" dirty="0" smtClean="0">
                <a:latin typeface="Calibri" panose="020F0502020204030204" pitchFamily="34" charset="0"/>
              </a:rPr>
              <a:t>- фіксований тариф </a:t>
            </a:r>
            <a:br>
              <a:rPr lang="uk-UA" sz="1600" dirty="0" smtClean="0">
                <a:latin typeface="Calibri" panose="020F0502020204030204" pitchFamily="34" charset="0"/>
              </a:rPr>
            </a:br>
            <a:r>
              <a:rPr lang="uk-UA" sz="1600" dirty="0" smtClean="0">
                <a:latin typeface="Calibri" panose="020F0502020204030204" pitchFamily="34" charset="0"/>
              </a:rPr>
              <a:t>на </a:t>
            </a:r>
            <a:r>
              <a:rPr lang="uk-UA" sz="1600" dirty="0" smtClean="0">
                <a:latin typeface="Calibri" panose="020F0502020204030204" pitchFamily="34" charset="0"/>
              </a:rPr>
              <a:t>газ або </a:t>
            </a:r>
            <a:r>
              <a:rPr lang="uk-UA" sz="1600" dirty="0" smtClean="0">
                <a:latin typeface="Calibri" panose="020F0502020204030204" pitchFamily="34" charset="0"/>
              </a:rPr>
              <a:t>електроенергію   </a:t>
            </a:r>
            <a:r>
              <a:rPr lang="uk-UA" sz="1600" dirty="0" smtClean="0">
                <a:latin typeface="Calibri" panose="020F0502020204030204" pitchFamily="34" charset="0"/>
              </a:rPr>
              <a:t>– </a:t>
            </a:r>
            <a:r>
              <a:rPr lang="uk-UA" sz="1600" dirty="0" smtClean="0">
                <a:latin typeface="Calibri" panose="020F0502020204030204" pitchFamily="34" charset="0"/>
              </a:rPr>
              <a:t>65%</a:t>
            </a:r>
            <a:endParaRPr lang="uk-UA" sz="1600" dirty="0" smtClean="0">
              <a:latin typeface="Calibri" panose="020F0502020204030204" pitchFamily="34" charset="0"/>
            </a:endParaRPr>
          </a:p>
          <a:p>
            <a:pPr marL="285750" indent="-285750" fontAlgn="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>
                <a:latin typeface="Calibri" panose="020F0502020204030204" pitchFamily="34" charset="0"/>
              </a:rPr>
              <a:t>П</a:t>
            </a:r>
            <a:r>
              <a:rPr lang="uk-UA" sz="1600" dirty="0" smtClean="0">
                <a:latin typeface="Calibri" panose="020F0502020204030204" pitchFamily="34" charset="0"/>
              </a:rPr>
              <a:t>ремія </a:t>
            </a:r>
            <a:r>
              <a:rPr lang="uk-UA" sz="1600" dirty="0" smtClean="0">
                <a:latin typeface="Calibri" panose="020F0502020204030204" pitchFamily="34" charset="0"/>
              </a:rPr>
              <a:t>до </a:t>
            </a:r>
            <a:r>
              <a:rPr lang="uk-UA" sz="1600" dirty="0" smtClean="0">
                <a:latin typeface="Calibri" panose="020F0502020204030204" pitchFamily="34" charset="0"/>
              </a:rPr>
              <a:t>тарифу  </a:t>
            </a:r>
            <a:r>
              <a:rPr lang="uk-UA" sz="1600" dirty="0" smtClean="0">
                <a:latin typeface="Calibri" panose="020F0502020204030204" pitchFamily="34" charset="0"/>
              </a:rPr>
              <a:t>– </a:t>
            </a:r>
            <a:r>
              <a:rPr lang="uk-UA" sz="1600" dirty="0" smtClean="0">
                <a:latin typeface="Calibri" panose="020F0502020204030204" pitchFamily="34" charset="0"/>
              </a:rPr>
              <a:t>15% </a:t>
            </a:r>
            <a:endParaRPr lang="uk-UA" sz="1600" dirty="0" smtClean="0">
              <a:latin typeface="Calibri" panose="020F0502020204030204" pitchFamily="34" charset="0"/>
            </a:endParaRPr>
          </a:p>
          <a:p>
            <a:pPr marL="285750" indent="-285750" fontAlgn="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latin typeface="Calibri" panose="020F0502020204030204" pitchFamily="34" charset="0"/>
              </a:rPr>
              <a:t>С</a:t>
            </a:r>
            <a:r>
              <a:rPr lang="uk-UA" sz="1600" dirty="0" smtClean="0">
                <a:latin typeface="Calibri" panose="020F0502020204030204" pitchFamily="34" charset="0"/>
              </a:rPr>
              <a:t>ертифікати/</a:t>
            </a:r>
            <a:br>
              <a:rPr lang="uk-UA" sz="1600" dirty="0" smtClean="0">
                <a:latin typeface="Calibri" panose="020F0502020204030204" pitchFamily="34" charset="0"/>
              </a:rPr>
            </a:br>
            <a:r>
              <a:rPr lang="uk-UA" sz="1600" dirty="0" smtClean="0">
                <a:latin typeface="Calibri" panose="020F0502020204030204" pitchFamily="34" charset="0"/>
              </a:rPr>
              <a:t>квоти/</a:t>
            </a:r>
            <a:r>
              <a:rPr lang="uk-UA" sz="1600" dirty="0" smtClean="0">
                <a:latin typeface="Calibri" panose="020F0502020204030204" pitchFamily="34" charset="0"/>
              </a:rPr>
              <a:t>зобов’язання   – </a:t>
            </a:r>
            <a:r>
              <a:rPr lang="uk-UA" sz="1600" dirty="0" smtClean="0">
                <a:latin typeface="Calibri" panose="020F0502020204030204" pitchFamily="34" charset="0"/>
              </a:rPr>
              <a:t>14%</a:t>
            </a:r>
          </a:p>
          <a:p>
            <a:pPr marL="285750" indent="-285750" fontAlgn="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latin typeface="Calibri" panose="020F0502020204030204" pitchFamily="34" charset="0"/>
              </a:rPr>
              <a:t>Податкові пільги   – 3%</a:t>
            </a:r>
          </a:p>
          <a:p>
            <a:pPr marL="285750" indent="-285750" fontAlgn="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latin typeface="Calibri" panose="020F0502020204030204" pitchFamily="34" charset="0"/>
              </a:rPr>
              <a:t>Інвестиційна підтримка   – 3%</a:t>
            </a:r>
            <a:endParaRPr lang="uk-UA" sz="1600" dirty="0" smtClean="0">
              <a:latin typeface="Calibri" panose="020F0502020204030204" pitchFamily="34" charset="0"/>
            </a:endParaRPr>
          </a:p>
          <a:p>
            <a:pPr marL="285750" indent="-285750" fontAlgn="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uk-UA" sz="1600" b="0" i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Загальне виробництво біометану порівняно із загальним споживанням біометану в Європі</a:t>
            </a:r>
            <a:endParaRPr lang="uk-UA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13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497" y="6309320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Джерело: </a:t>
            </a:r>
            <a:r>
              <a:rPr lang="en-US" sz="1200" b="1" dirty="0"/>
              <a:t>Mapping the state of play of renewable gases in Europe</a:t>
            </a:r>
            <a:endParaRPr lang="en-GB" sz="1200" b="1" dirty="0"/>
          </a:p>
          <a:p>
            <a:pPr algn="just"/>
            <a:r>
              <a:rPr lang="en-US" sz="1200" b="1" dirty="0"/>
              <a:t>Stefano </a:t>
            </a:r>
            <a:r>
              <a:rPr lang="en-US" sz="1200" b="1" dirty="0" err="1"/>
              <a:t>Proietti</a:t>
            </a:r>
            <a:r>
              <a:rPr lang="en-US" sz="1200" b="1" dirty="0"/>
              <a:t> (ISINNOVA</a:t>
            </a:r>
            <a:r>
              <a:rPr lang="en-US" sz="1200" b="1" dirty="0" smtClean="0"/>
              <a:t>),</a:t>
            </a:r>
            <a:r>
              <a:rPr lang="uk-UA" sz="1200" b="1" dirty="0" smtClean="0"/>
              <a:t> </a:t>
            </a:r>
            <a:r>
              <a:rPr lang="en-US" sz="1200" b="1" dirty="0" smtClean="0"/>
              <a:t>First </a:t>
            </a:r>
            <a:r>
              <a:rPr lang="en-US" sz="1200" b="1" dirty="0"/>
              <a:t>Participatory Workshop, </a:t>
            </a:r>
            <a:r>
              <a:rPr lang="en-US" sz="1200" b="1" dirty="0" smtClean="0"/>
              <a:t>Ukraine, 23 </a:t>
            </a:r>
            <a:r>
              <a:rPr lang="en-US" sz="1200" b="1" dirty="0"/>
              <a:t>October </a:t>
            </a:r>
            <a:r>
              <a:rPr lang="en-US" sz="1200" b="1" dirty="0" smtClean="0"/>
              <a:t>2020, Kyiv</a:t>
            </a:r>
            <a:endParaRPr lang="en-US" sz="1200" b="1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77F6BE-13F6-402E-93F4-569EB083C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62660"/>
            <a:ext cx="1800000" cy="555925"/>
          </a:xfrm>
          <a:prstGeom prst="rect">
            <a:avLst/>
          </a:prstGeom>
        </p:spPr>
      </p:pic>
      <p:sp>
        <p:nvSpPr>
          <p:cNvPr id="12" name="Rettangolo 7">
            <a:extLst>
              <a:ext uri="{FF2B5EF4-FFF2-40B4-BE49-F238E27FC236}">
                <a16:creationId xmlns:a16="http://schemas.microsoft.com/office/drawing/2014/main" id="{06558A9D-E6FD-4E0B-ACBE-A0BAEE844852}"/>
              </a:ext>
            </a:extLst>
          </p:cNvPr>
          <p:cNvSpPr/>
          <p:nvPr/>
        </p:nvSpPr>
        <p:spPr>
          <a:xfrm>
            <a:off x="5148064" y="2154454"/>
            <a:ext cx="3394720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Показано лише країни, для яких є дані як про виробництво, так і про споживання біометану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Для більшості країн </a:t>
            </a:r>
            <a:r>
              <a:rPr lang="uk-UA" sz="1600" dirty="0" smtClean="0">
                <a:solidFill>
                  <a:srgbClr val="000000"/>
                </a:solidFill>
              </a:rPr>
              <a:t>виробництво та споживання </a:t>
            </a:r>
            <a:r>
              <a:rPr lang="uk-UA" sz="1600" dirty="0">
                <a:solidFill>
                  <a:srgbClr val="000000"/>
                </a:solidFill>
              </a:rPr>
              <a:t>біометану </a:t>
            </a: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добре збалансовані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Стимулювання у Швеції зосереджено на </a:t>
            </a: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споживанн</a:t>
            </a:r>
            <a:r>
              <a:rPr lang="uk-UA" sz="1600" dirty="0">
                <a:solidFill>
                  <a:srgbClr val="000000"/>
                </a:solidFill>
                <a:latin typeface="+mj-lt"/>
              </a:rPr>
              <a:t>і</a:t>
            </a: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тоді як більшість інших країн стимулює виробництво, тому Швеція є імпортером біометану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endParaRPr lang="uk-UA" sz="16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456765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0" y="99618"/>
            <a:ext cx="7886700" cy="6102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ERGAR - </a:t>
            </a:r>
            <a:r>
              <a:rPr lang="uk-UA" sz="2800" b="1" dirty="0" smtClean="0"/>
              <a:t>Європейський реєстр відновлюваних газів </a:t>
            </a:r>
            <a:endParaRPr lang="uk-UA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00" y="681417"/>
            <a:ext cx="3689704" cy="2778088"/>
          </a:xfrm>
        </p:spPr>
      </p:pic>
      <p:sp>
        <p:nvSpPr>
          <p:cNvPr id="5" name="Rectangle 4"/>
          <p:cNvSpPr/>
          <p:nvPr/>
        </p:nvSpPr>
        <p:spPr>
          <a:xfrm>
            <a:off x="53340" y="6611779"/>
            <a:ext cx="87401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</a:rPr>
              <a:t>Source: REGATRACE, D3.1 Guidelines for establishing national </a:t>
            </a:r>
            <a:r>
              <a:rPr lang="en-US" sz="800" dirty="0" err="1">
                <a:latin typeface="Arial" panose="020B0604020202020204" pitchFamily="34" charset="0"/>
              </a:rPr>
              <a:t>biomethane</a:t>
            </a:r>
            <a:r>
              <a:rPr lang="en-US" sz="800" dirty="0">
                <a:latin typeface="Arial" panose="020B0604020202020204" pitchFamily="34" charset="0"/>
              </a:rPr>
              <a:t> registries, 2019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2" y="2348880"/>
            <a:ext cx="3244927" cy="41436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54589" y="3533984"/>
            <a:ext cx="4914900" cy="28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400" b="1" dirty="0" err="1" smtClean="0"/>
              <a:t>ERGaR</a:t>
            </a:r>
            <a:r>
              <a:rPr lang="uk-UA" sz="1400" b="1" dirty="0" smtClean="0"/>
              <a:t> - </a:t>
            </a:r>
            <a:r>
              <a:rPr lang="uk-UA" sz="1400" b="1" dirty="0" err="1" smtClean="0"/>
              <a:t>хаб</a:t>
            </a:r>
            <a:r>
              <a:rPr lang="uk-UA" sz="1400" b="1" dirty="0" smtClean="0"/>
              <a:t> як загальноєвропейське рішення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Зв'язок між реєстрами біометану через єдиний інтерфейс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Замінює </a:t>
            </a:r>
            <a:r>
              <a:rPr lang="uk-UA" sz="1400" dirty="0" err="1" smtClean="0"/>
              <a:t>дво</a:t>
            </a:r>
            <a:r>
              <a:rPr lang="uk-UA" sz="1400" dirty="0" smtClean="0"/>
              <a:t>- та тристоронні угоди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Сприяє створенню нових реєстрів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Відповідність REDI і готовність до відповідності REDII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Функція: забезпечення прозорої та безпечної передачі сертифікатів на біометан, включаючи: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1400" dirty="0" smtClean="0"/>
              <a:t>балансування маси біометану, розподіленої вздовж Європейської мережи природного газу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uk-UA" sz="1400" dirty="0" smtClean="0"/>
              <a:t>передачею відповідної сертифікації стійкості</a:t>
            </a:r>
            <a:endParaRPr lang="uk-UA" sz="1400" dirty="0"/>
          </a:p>
        </p:txBody>
      </p:sp>
      <p:sp>
        <p:nvSpPr>
          <p:cNvPr id="8" name="Rectangle 7"/>
          <p:cNvSpPr/>
          <p:nvPr/>
        </p:nvSpPr>
        <p:spPr>
          <a:xfrm>
            <a:off x="172447" y="926645"/>
            <a:ext cx="436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Місія: спираючись на національні реєстри створення незалежної, прозорої та надійної схеми документації для транскордонної передачі та масового балансування відновлюваного газу, що вводиться в європейську мережу природного газу, забезпечуючи виключення подвійного продажу та підрахунку</a:t>
            </a:r>
            <a:endParaRPr lang="uk-UA" sz="1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Висновки</a:t>
            </a:r>
            <a:r>
              <a:rPr lang="uk-UA" sz="3600" b="1" i="1" dirty="0" smtClean="0">
                <a:solidFill>
                  <a:srgbClr val="002060"/>
                </a:solidFill>
              </a:rPr>
              <a:t> 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3288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/>
              <a:t>Біометан може забезпечити до 25% сучасного споживання природного газу в світі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/>
              <a:t>Виробництво і використання двох видів відновлюваних газів - біометану і водню - здатне практично повністю замістити використання природного газу в ЄС до 2050 року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/>
              <a:t>Виробництво та використання біометану демонструє швидкий розвиток в країнах ЄС і в світі - 2,4 і 5,0 млрд м</a:t>
            </a:r>
            <a:r>
              <a:rPr lang="uk-UA" sz="1600" baseline="30000" dirty="0" smtClean="0"/>
              <a:t>3</a:t>
            </a:r>
            <a:r>
              <a:rPr lang="uk-UA" sz="1600" dirty="0" smtClean="0"/>
              <a:t> в 2018 році відповідно.  Прогноз виробництва біометану в світі до 2040 року згідно Міжнародному енергетичному агентству складає від 90 до 240 млрд м</a:t>
            </a:r>
            <a:r>
              <a:rPr lang="uk-UA" sz="1600" baseline="30000" dirty="0" smtClean="0"/>
              <a:t>3</a:t>
            </a:r>
            <a:endParaRPr lang="uk-UA" sz="1600" dirty="0" smtClean="0"/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/>
              <a:t>Багато країн розглядають </a:t>
            </a:r>
            <a:r>
              <a:rPr lang="uk-UA" sz="1600" dirty="0" smtClean="0"/>
              <a:t>виробництво біометану </a:t>
            </a:r>
            <a:r>
              <a:rPr lang="uk-UA" sz="1600" dirty="0" smtClean="0"/>
              <a:t>як альтернативу існуючим </a:t>
            </a:r>
            <a:r>
              <a:rPr lang="uk-UA" sz="1600" dirty="0" err="1" smtClean="0"/>
              <a:t>біогазовим</a:t>
            </a:r>
            <a:r>
              <a:rPr lang="uk-UA" sz="1600" dirty="0" smtClean="0"/>
              <a:t> установкам, оскільки </a:t>
            </a:r>
            <a:r>
              <a:rPr lang="uk-UA" sz="1600" dirty="0" smtClean="0"/>
              <a:t>воно здатне </a:t>
            </a:r>
            <a:r>
              <a:rPr lang="uk-UA" sz="1600" dirty="0" err="1" smtClean="0"/>
              <a:t>декарбонізувати</a:t>
            </a:r>
            <a:r>
              <a:rPr lang="uk-UA" sz="1600" dirty="0" smtClean="0"/>
              <a:t> </a:t>
            </a:r>
            <a:r>
              <a:rPr lang="uk-UA" sz="1600" dirty="0" smtClean="0"/>
              <a:t>мережу природного газу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/>
              <a:t>Виробництво біометану потребує законодавчої підтримки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/>
              <a:t>Європейські країни мають різний погляд на субсидування та використання відновлюваних газів</a:t>
            </a:r>
          </a:p>
          <a:p>
            <a:pPr marL="285750" indent="-285750" fontAlgn="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/>
              <a:t>Найбільш розповсюдженою схемою підтримки біометану в Європі є фіксований тариф, на другому місті премія до </a:t>
            </a:r>
            <a:r>
              <a:rPr lang="uk-UA" sz="1600" dirty="0" smtClean="0"/>
              <a:t>тарифу, далі </a:t>
            </a:r>
            <a:r>
              <a:rPr lang="uk-UA" sz="1600" dirty="0" smtClean="0">
                <a:latin typeface="Calibri" panose="020F0502020204030204" pitchFamily="34" charset="0"/>
              </a:rPr>
              <a:t>с</a:t>
            </a:r>
            <a:r>
              <a:rPr lang="uk-UA" sz="1600" dirty="0" smtClean="0">
                <a:latin typeface="Calibri" panose="020F0502020204030204" pitchFamily="34" charset="0"/>
              </a:rPr>
              <a:t>ертифікати/квоти та </a:t>
            </a:r>
            <a:r>
              <a:rPr lang="uk-UA" sz="1600" dirty="0" smtClean="0"/>
              <a:t>фіскальні </a:t>
            </a:r>
            <a:r>
              <a:rPr lang="uk-UA" sz="1600" dirty="0" smtClean="0"/>
              <a:t>стимули. </a:t>
            </a:r>
            <a:endParaRPr lang="uk-UA" sz="1600" dirty="0" smtClean="0"/>
          </a:p>
          <a:p>
            <a:pPr marL="285750" indent="-285750" fontAlgn="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/>
              <a:t>У країнах може існувати декілька типів підтримки</a:t>
            </a:r>
            <a:r>
              <a:rPr lang="uk-UA" sz="1600" dirty="0" smtClean="0"/>
              <a:t>, які або доповнюють одна одну, або диференціюються у кінцевому застосуванні біометану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/>
              <a:t>Транскордонна торгівля </a:t>
            </a:r>
            <a:r>
              <a:rPr lang="uk-UA" sz="1600" dirty="0" err="1" smtClean="0"/>
              <a:t>біометаном</a:t>
            </a:r>
            <a:r>
              <a:rPr lang="uk-UA" sz="1600" dirty="0" smtClean="0"/>
              <a:t> у Європі </a:t>
            </a:r>
            <a:r>
              <a:rPr lang="uk-UA" sz="1600" dirty="0" smtClean="0"/>
              <a:t>обмежена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/>
              <a:t>Роль </a:t>
            </a:r>
            <a:r>
              <a:rPr lang="uk-UA" sz="1600" dirty="0" smtClean="0"/>
              <a:t>України - ?</a:t>
            </a:r>
            <a:endParaRPr lang="uk-U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15</a:t>
            </a:fld>
            <a:endParaRPr lang="ru-RU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77F6BE-13F6-402E-93F4-569EB083C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48" y="6237312"/>
            <a:ext cx="1800000" cy="555925"/>
          </a:xfrm>
          <a:prstGeom prst="rect">
            <a:avLst/>
          </a:prstGeom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412445"/>
            <a:ext cx="1695216" cy="3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791326"/>
            <a:ext cx="75589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Rubik Medium" panose="00000600000000000000" pitchFamily="2" charset="-79"/>
              </a:rPr>
              <a:t>Ми робимо енергію зеленою!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10853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Rubik" panose="02000604000000020004" pitchFamily="2" charset="-79"/>
              </a:rPr>
              <a:t>facebook.com/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Rubik" panose="02000604000000020004" pitchFamily="2" charset="-79"/>
              </a:rPr>
              <a:t>uabio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Rubik" panose="02000604000000020004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Rubik" panose="02000604000000020004" pitchFamily="2" charset="-79"/>
              </a:rPr>
              <a:t>uabio.org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86410" y="5147762"/>
            <a:ext cx="5855473" cy="124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Юрій Матвєєв, </a:t>
            </a:r>
            <a:r>
              <a:rPr kumimoji="0" lang="uk-UA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к.ф.м.н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uk-UA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Біоенергетична </a:t>
            </a:r>
            <a:r>
              <a:rPr kumimoji="0" lang="uk-UA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асоціація України</a:t>
            </a:r>
            <a:endParaRPr kumimoji="0" lang="en-US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тел./факс: 044 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332 9140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alt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mail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ru-RU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matveev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uabio.org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uk-UA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2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Виробництво </a:t>
            </a:r>
            <a:r>
              <a:rPr lang="uk-UA" sz="3200" b="1" i="1" dirty="0">
                <a:solidFill>
                  <a:srgbClr val="002060"/>
                </a:solidFill>
              </a:rPr>
              <a:t>і споживання </a:t>
            </a:r>
            <a:r>
              <a:rPr lang="uk-UA" sz="3200" b="1" i="1" dirty="0" smtClean="0">
                <a:solidFill>
                  <a:srgbClr val="002060"/>
                </a:solidFill>
              </a:rPr>
              <a:t>біогазу/ біометану</a:t>
            </a:r>
            <a:endParaRPr lang="uk-UA" sz="3200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89187"/>
            <a:ext cx="6905109" cy="49671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5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rgbClr val="002060"/>
                </a:solidFill>
              </a:rPr>
              <a:t>Потенціал виробництва біогазу та біометану в світі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5194277" cy="37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96" y="6382489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dirty="0"/>
              <a:t>Джерело: </a:t>
            </a:r>
            <a:r>
              <a:rPr lang="en-US" sz="1200" b="1" i="1" dirty="0"/>
              <a:t>Outlook for biogas and </a:t>
            </a:r>
            <a:r>
              <a:rPr lang="en-US" sz="1200" b="1" i="1" dirty="0" err="1"/>
              <a:t>biomethane</a:t>
            </a:r>
            <a:r>
              <a:rPr lang="en-US" sz="1200" b="1" i="1" dirty="0"/>
              <a:t>, </a:t>
            </a:r>
            <a:r>
              <a:rPr lang="en-US" sz="1200" b="1" i="1" dirty="0" smtClean="0"/>
              <a:t>2020.  </a:t>
            </a:r>
            <a:r>
              <a:rPr lang="en-US" sz="1200" b="1" i="1" dirty="0"/>
              <a:t>IEA </a:t>
            </a:r>
            <a:r>
              <a:rPr lang="en-US" sz="1200" b="1" i="1" dirty="0" smtClean="0"/>
              <a:t>(</a:t>
            </a:r>
            <a:r>
              <a:rPr lang="uk-UA" sz="1200" b="1" i="1" dirty="0" smtClean="0"/>
              <a:t>Міжнародне </a:t>
            </a:r>
            <a:r>
              <a:rPr lang="uk-UA" sz="1200" b="1" i="1" dirty="0"/>
              <a:t>енергетичне </a:t>
            </a:r>
            <a:r>
              <a:rPr lang="uk-UA" sz="1200" b="1" i="1" dirty="0" smtClean="0"/>
              <a:t>агентство</a:t>
            </a:r>
            <a:r>
              <a:rPr lang="en-US" sz="1200" b="1" i="1" dirty="0" smtClean="0"/>
              <a:t>)</a:t>
            </a:r>
          </a:p>
          <a:p>
            <a:r>
              <a:rPr lang="en-US" sz="1000" b="1" i="1" dirty="0" smtClean="0">
                <a:hlinkClick r:id="rId4"/>
              </a:rPr>
              <a:t>https</a:t>
            </a:r>
            <a:r>
              <a:rPr lang="en-US" sz="1000" b="1" i="1" dirty="0">
                <a:hlinkClick r:id="rId4"/>
              </a:rPr>
              <a:t>://</a:t>
            </a:r>
            <a:r>
              <a:rPr lang="en-US" sz="1000" b="1" i="1" dirty="0" smtClean="0">
                <a:hlinkClick r:id="rId4"/>
              </a:rPr>
              <a:t>www.iea.org/reports/outlook-for-biogas-and-biomethane-prospects-for-organic-growth</a:t>
            </a:r>
            <a:r>
              <a:rPr lang="en-US" sz="1000" b="1" i="1" dirty="0" smtClean="0"/>
              <a:t>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301208"/>
            <a:ext cx="43666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1600" dirty="0" smtClean="0"/>
              <a:t>570-730 млн т н.е. ≈ 690-880 млрд м</a:t>
            </a:r>
            <a:r>
              <a:rPr lang="uk-UA" sz="1600" baseline="30000" dirty="0" smtClean="0"/>
              <a:t>3</a:t>
            </a:r>
            <a:r>
              <a:rPr lang="uk-UA" sz="1600" dirty="0" smtClean="0"/>
              <a:t> ПГ</a:t>
            </a:r>
          </a:p>
          <a:p>
            <a:pPr algn="ctr">
              <a:spcAft>
                <a:spcPts val="600"/>
              </a:spcAft>
            </a:pPr>
            <a:r>
              <a:rPr lang="uk-UA" sz="1600" dirty="0" smtClean="0">
                <a:solidFill>
                  <a:srgbClr val="FF0000"/>
                </a:solidFill>
              </a:rPr>
              <a:t>≈ 25% споживання ПГ в світі у 2017 році</a:t>
            </a:r>
            <a:endParaRPr lang="uk-UA" sz="1600" baseline="-25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888432" cy="4301663"/>
          </a:xfrm>
          <a:prstGeom prst="rect">
            <a:avLst/>
          </a:prstGeom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2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3802"/>
            <a:ext cx="7704856" cy="4847486"/>
          </a:xfr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rgbClr val="002060"/>
                </a:solidFill>
              </a:rPr>
              <a:t>Виробництво </a:t>
            </a:r>
            <a:r>
              <a:rPr lang="uk-UA" sz="3200" b="1" i="1" dirty="0" smtClean="0">
                <a:solidFill>
                  <a:srgbClr val="002060"/>
                </a:solidFill>
              </a:rPr>
              <a:t>біометану в світі</a:t>
            </a:r>
            <a:r>
              <a:rPr lang="en-US" sz="3200" b="1" i="1" dirty="0" smtClean="0">
                <a:solidFill>
                  <a:srgbClr val="002060"/>
                </a:solidFill>
              </a:rPr>
              <a:t>,</a:t>
            </a:r>
            <a:r>
              <a:rPr lang="uk-UA" sz="3200" b="1" i="1" dirty="0" smtClean="0">
                <a:solidFill>
                  <a:srgbClr val="002060"/>
                </a:solidFill>
              </a:rPr>
              <a:t> 2018 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6381328"/>
            <a:ext cx="770485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dirty="0" smtClean="0"/>
              <a:t>Джерело: </a:t>
            </a:r>
            <a:r>
              <a:rPr lang="en-US" sz="1200" b="1" i="1" dirty="0"/>
              <a:t>IEA (</a:t>
            </a:r>
            <a:r>
              <a:rPr lang="uk-UA" sz="1200" b="1" i="1" dirty="0"/>
              <a:t>Міжнародне енергетичне агентство</a:t>
            </a:r>
            <a:r>
              <a:rPr lang="en-US" sz="1200" b="1" i="1" dirty="0" smtClean="0"/>
              <a:t>)</a:t>
            </a:r>
            <a:r>
              <a:rPr lang="ru-RU" sz="1200" b="1" i="1" dirty="0" smtClean="0"/>
              <a:t>, </a:t>
            </a:r>
            <a:r>
              <a:rPr lang="uk-UA" sz="1200" b="1" i="1" dirty="0" smtClean="0"/>
              <a:t>міжнародна асоціація</a:t>
            </a:r>
            <a:r>
              <a:rPr lang="ru-RU" sz="1200" b="1" i="1" dirty="0" smtClean="0"/>
              <a:t> </a:t>
            </a:r>
            <a:r>
              <a:rPr lang="en-US" sz="1200" b="1" i="1" dirty="0" err="1" smtClean="0"/>
              <a:t>Cedigaz</a:t>
            </a:r>
            <a:r>
              <a:rPr lang="ru-RU" sz="1200" dirty="0" smtClean="0">
                <a:effectLst/>
              </a:rPr>
              <a:t>, </a:t>
            </a:r>
            <a:r>
              <a:rPr lang="ru-RU" sz="1200" b="1" dirty="0" smtClean="0">
                <a:effectLst/>
              </a:rPr>
              <a:t>2019</a:t>
            </a:r>
            <a:r>
              <a:rPr lang="ru-RU" sz="1200" dirty="0" smtClean="0">
                <a:effectLst/>
              </a:rPr>
              <a:t> </a:t>
            </a:r>
            <a:br>
              <a:rPr lang="ru-RU" sz="1200" dirty="0" smtClean="0">
                <a:effectLst/>
              </a:rPr>
            </a:br>
            <a:r>
              <a:rPr lang="en-US" sz="1000" b="1" i="1" u="sng" dirty="0" smtClean="0">
                <a:hlinkClick r:id="rId4"/>
              </a:rPr>
              <a:t>https</a:t>
            </a:r>
            <a:r>
              <a:rPr lang="en-US" sz="1000" b="1" i="1" u="sng" dirty="0">
                <a:hlinkClick r:id="rId4"/>
              </a:rPr>
              <a:t>://www.cedigaz.org/global-biomethane-market-green-gas-goes-global</a:t>
            </a:r>
            <a:r>
              <a:rPr lang="en-US" sz="1000" u="sng" dirty="0" smtClean="0">
                <a:hlinkClick r:id="rId4"/>
              </a:rPr>
              <a:t>/</a:t>
            </a:r>
            <a:endParaRPr lang="en-US" sz="1000" dirty="0" smtClean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068" y="1340768"/>
            <a:ext cx="4678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1 млн т н.е. = 11.63 </a:t>
            </a:r>
            <a:r>
              <a:rPr lang="uk-UA" sz="1400" dirty="0" err="1" smtClean="0"/>
              <a:t>ТВт∙год</a:t>
            </a:r>
            <a:r>
              <a:rPr lang="uk-UA" sz="1400" dirty="0" smtClean="0"/>
              <a:t> = 1.21 млрд м</a:t>
            </a:r>
            <a:r>
              <a:rPr lang="uk-UA" sz="1400" baseline="30000" dirty="0" smtClean="0"/>
              <a:t>3</a:t>
            </a:r>
            <a:r>
              <a:rPr lang="uk-UA" sz="1400" dirty="0" smtClean="0"/>
              <a:t> природного газу</a:t>
            </a:r>
            <a:endParaRPr lang="en-US" sz="1400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9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28" y="274638"/>
            <a:ext cx="9026572" cy="706090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rgbClr val="002060"/>
                </a:solidFill>
              </a:rPr>
              <a:t>Прогноз розвитку </a:t>
            </a:r>
            <a:r>
              <a:rPr lang="uk-UA" sz="3200" b="1" i="1" dirty="0" err="1">
                <a:solidFill>
                  <a:srgbClr val="002060"/>
                </a:solidFill>
              </a:rPr>
              <a:t>біометанового</a:t>
            </a:r>
            <a:r>
              <a:rPr lang="uk-UA" sz="3200" b="1" i="1" dirty="0">
                <a:solidFill>
                  <a:srgbClr val="002060"/>
                </a:solidFill>
              </a:rPr>
              <a:t> ринку </a:t>
            </a:r>
            <a:r>
              <a:rPr lang="uk-UA" sz="3200" b="1" i="1" dirty="0" smtClean="0">
                <a:solidFill>
                  <a:srgbClr val="002060"/>
                </a:solidFill>
              </a:rPr>
              <a:t/>
            </a:r>
            <a:br>
              <a:rPr lang="uk-UA" sz="3200" b="1" i="1" dirty="0" smtClean="0">
                <a:solidFill>
                  <a:srgbClr val="002060"/>
                </a:solidFill>
              </a:rPr>
            </a:br>
            <a:r>
              <a:rPr lang="uk-UA" sz="3200" b="1" i="1" dirty="0" smtClean="0">
                <a:solidFill>
                  <a:srgbClr val="002060"/>
                </a:solidFill>
              </a:rPr>
              <a:t>в </a:t>
            </a:r>
            <a:r>
              <a:rPr lang="uk-UA" sz="3200" b="1" i="1" dirty="0">
                <a:solidFill>
                  <a:srgbClr val="002060"/>
                </a:solidFill>
              </a:rPr>
              <a:t>світі до 2</a:t>
            </a:r>
            <a:r>
              <a:rPr lang="ru-RU" sz="3200" b="1" i="1" dirty="0">
                <a:solidFill>
                  <a:srgbClr val="002060"/>
                </a:solidFill>
              </a:rPr>
              <a:t>0</a:t>
            </a:r>
            <a:r>
              <a:rPr lang="uk-UA" sz="3200" b="1" i="1" dirty="0">
                <a:solidFill>
                  <a:srgbClr val="002060"/>
                </a:solidFill>
              </a:rPr>
              <a:t>40 </a:t>
            </a:r>
            <a:r>
              <a:rPr lang="uk-UA" sz="3200" b="1" i="1" dirty="0" smtClean="0">
                <a:solidFill>
                  <a:srgbClr val="002060"/>
                </a:solidFill>
              </a:rPr>
              <a:t>року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3489" y="3244334"/>
            <a:ext cx="457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"Kucheruk Petr" &lt;kucheruk@secbiomass.com&gt;</a:t>
            </a:r>
            <a:endParaRPr lang="ru-RU"/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04" y="1484784"/>
            <a:ext cx="5635391" cy="45259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220072" y="6324708"/>
            <a:ext cx="270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/>
              <a:t>200 млн т н.е. ≈ 240 млрд м</a:t>
            </a:r>
            <a:r>
              <a:rPr lang="ru-RU" sz="1400" baseline="30000" smtClean="0"/>
              <a:t>3</a:t>
            </a:r>
            <a:r>
              <a:rPr lang="ru-RU" sz="1400" smtClean="0"/>
              <a:t> ПГ</a:t>
            </a:r>
            <a:endParaRPr lang="ru-RU" sz="1400" baseline="-25000"/>
          </a:p>
        </p:txBody>
      </p:sp>
      <p:sp>
        <p:nvSpPr>
          <p:cNvPr id="10" name="Прямоугольник 9"/>
          <p:cNvSpPr/>
          <p:nvPr/>
        </p:nvSpPr>
        <p:spPr>
          <a:xfrm>
            <a:off x="117428" y="630932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/>
              <a:t>Джерело: </a:t>
            </a:r>
            <a:r>
              <a:rPr lang="en-US" sz="1200" b="1" i="1" smtClean="0"/>
              <a:t>IEA (</a:t>
            </a:r>
            <a:r>
              <a:rPr lang="uk-UA" sz="1200" b="1" i="1" smtClean="0"/>
              <a:t>Міжнародне </a:t>
            </a:r>
            <a:r>
              <a:rPr lang="uk-UA" sz="1200" b="1" i="1"/>
              <a:t>енергетичне </a:t>
            </a:r>
            <a:r>
              <a:rPr lang="uk-UA" sz="1200" b="1" i="1" smtClean="0"/>
              <a:t>агентство</a:t>
            </a:r>
            <a:r>
              <a:rPr lang="en-US" sz="1200" b="1" i="1" smtClean="0"/>
              <a:t>)</a:t>
            </a:r>
          </a:p>
          <a:p>
            <a:r>
              <a:rPr lang="en-US" sz="1200" b="1" i="1" smtClean="0"/>
              <a:t>Outlook for biogas and biomethane, 2020</a:t>
            </a:r>
            <a:endParaRPr lang="en-US" sz="1200" b="1" i="1" smtClean="0">
              <a:effectLst/>
            </a:endParaRPr>
          </a:p>
          <a:p>
            <a:r>
              <a:rPr lang="en-US" sz="1200" smtClean="0"/>
              <a:t> 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961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rgbClr val="002060"/>
                </a:solidFill>
              </a:rPr>
              <a:t>Виробництво біометану в країнах </a:t>
            </a:r>
            <a:r>
              <a:rPr lang="uk-UA" sz="3200" b="1" i="1" dirty="0" smtClean="0">
                <a:solidFill>
                  <a:srgbClr val="002060"/>
                </a:solidFill>
              </a:rPr>
              <a:t>ЄС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3720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i="1" smtClean="0"/>
              <a:t>Джерело: </a:t>
            </a:r>
            <a:r>
              <a:rPr lang="en-US" sz="1400" b="1" i="1" smtClean="0"/>
              <a:t>EBA </a:t>
            </a:r>
            <a:r>
              <a:rPr lang="uk-UA" sz="1400" b="1" i="1" smtClean="0"/>
              <a:t>2019 </a:t>
            </a:r>
            <a:r>
              <a:rPr lang="ru-RU" sz="1400" smtClean="0">
                <a:effectLst/>
              </a:rPr>
              <a:t> </a:t>
            </a:r>
            <a:endParaRPr lang="en-US" sz="1400" smtClean="0">
              <a:effectLst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054"/>
            <a:ext cx="8229600" cy="4278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988840"/>
            <a:ext cx="255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mtClean="0"/>
              <a:t>22 787 Гвт</a:t>
            </a:r>
            <a:r>
              <a:rPr lang="ru-RU" sz="1400" smtClean="0">
                <a:latin typeface="Century Gothic"/>
              </a:rPr>
              <a:t>∙</a:t>
            </a:r>
            <a:r>
              <a:rPr lang="ru-RU" sz="1400" smtClean="0"/>
              <a:t>год ≈ 2,4 млрд м</a:t>
            </a:r>
            <a:r>
              <a:rPr lang="ru-RU" sz="1400" baseline="30000" smtClean="0"/>
              <a:t>3</a:t>
            </a:r>
            <a:r>
              <a:rPr lang="ru-RU" sz="1400" smtClean="0"/>
              <a:t> ПГ</a:t>
            </a:r>
            <a:endParaRPr lang="ru-RU" sz="1400" baseline="-25000"/>
          </a:p>
        </p:txBody>
      </p:sp>
    </p:spTree>
    <p:extLst>
      <p:ext uri="{BB962C8B-B14F-4D97-AF65-F5344CB8AC3E}">
        <p14:creationId xmlns:p14="http://schemas.microsoft.com/office/powerpoint/2010/main" val="1873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>
                <a:solidFill>
                  <a:srgbClr val="002060"/>
                </a:solidFill>
              </a:rPr>
              <a:t>Виробництво біометану в країнах </a:t>
            </a:r>
            <a:r>
              <a:rPr lang="uk-UA" sz="3200" b="1" i="1" dirty="0" smtClean="0">
                <a:solidFill>
                  <a:srgbClr val="002060"/>
                </a:solidFill>
              </a:rPr>
              <a:t>ЄС </a:t>
            </a:r>
            <a:r>
              <a:rPr lang="uk-UA" sz="3200" b="1" i="1" dirty="0">
                <a:solidFill>
                  <a:srgbClr val="002060"/>
                </a:solidFill>
              </a:rPr>
              <a:t>з розбивкою по видам сировини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3720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i="1" smtClean="0"/>
              <a:t>Джерело: </a:t>
            </a:r>
            <a:r>
              <a:rPr lang="en-US" sz="1400" b="1" i="1" smtClean="0"/>
              <a:t>EBA </a:t>
            </a:r>
            <a:r>
              <a:rPr lang="uk-UA" sz="1400" b="1" i="1" smtClean="0"/>
              <a:t>2019 </a:t>
            </a:r>
            <a:r>
              <a:rPr lang="ru-RU" sz="1400" smtClean="0">
                <a:effectLst/>
              </a:rPr>
              <a:t> </a:t>
            </a:r>
            <a:endParaRPr lang="en-US" sz="1400" smtClean="0">
              <a:effectLst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5" y="1600200"/>
            <a:ext cx="809997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</a:rPr>
              <a:t>Загальна кількість </a:t>
            </a:r>
            <a:r>
              <a:rPr lang="uk-UA" sz="3200" b="1" i="1" dirty="0" err="1">
                <a:solidFill>
                  <a:schemeClr val="tx2">
                    <a:lumMod val="75000"/>
                  </a:schemeClr>
                </a:solidFill>
              </a:rPr>
              <a:t>біометанових</a:t>
            </a:r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</a:rPr>
              <a:t> заводів </a:t>
            </a:r>
            <a: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</a:rPr>
              <a:t>країнах </a:t>
            </a: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ЄС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5055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b="1" i="1" dirty="0" smtClean="0"/>
              <a:t>Джерело: </a:t>
            </a:r>
            <a:r>
              <a:rPr lang="en-US" sz="1400" b="1" i="1" dirty="0" smtClean="0"/>
              <a:t>EBA</a:t>
            </a:r>
            <a:r>
              <a:rPr lang="uk-UA" sz="1400" b="1" i="1" dirty="0" smtClean="0"/>
              <a:t> 2018, </a:t>
            </a:r>
            <a:r>
              <a:rPr lang="en-US" sz="1400" b="1" i="1" dirty="0" smtClean="0"/>
              <a:t>EBA </a:t>
            </a:r>
            <a:r>
              <a:rPr lang="uk-UA" sz="1400" b="1" i="1" dirty="0" smtClean="0"/>
              <a:t>2019</a:t>
            </a:r>
            <a:r>
              <a:rPr lang="en-US" sz="1400" b="1" i="1" dirty="0" smtClean="0"/>
              <a:t>, EBA 2020</a:t>
            </a:r>
            <a:r>
              <a:rPr lang="uk-UA" sz="1400" b="1" i="1" dirty="0" smtClean="0"/>
              <a:t> </a:t>
            </a:r>
            <a:r>
              <a:rPr lang="ru-RU" sz="1400" dirty="0" smtClean="0">
                <a:effectLst/>
              </a:rPr>
              <a:t> </a:t>
            </a:r>
            <a:endParaRPr lang="en-US" sz="1400" dirty="0" smtClean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988839"/>
            <a:ext cx="3714919" cy="32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07" y="1984463"/>
            <a:ext cx="3594744" cy="32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5229200"/>
            <a:ext cx="708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2017 (540)				2018 (610)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710019"/>
            <a:ext cx="806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t>У червні </a:t>
            </a:r>
            <a:r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t>2020 року 18 країн виробляють біометан в </a:t>
            </a:r>
            <a:r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t>Європі, всього 729 заводів. </a:t>
            </a:r>
            <a:r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t>Німеччина має найвищу частку </a:t>
            </a:r>
            <a:r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t>– 232 одиниц, </a:t>
            </a:r>
            <a:r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t>далі Франція </a:t>
            </a:r>
            <a:r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t> - 131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Виробництво відновлюваних газів </a:t>
            </a:r>
            <a:b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у країнах ЄС (2018), </a:t>
            </a:r>
            <a:r>
              <a:rPr lang="uk-UA" sz="3200" b="1" i="1" dirty="0" err="1" smtClean="0">
                <a:solidFill>
                  <a:schemeClr val="tx2">
                    <a:lumMod val="75000"/>
                  </a:schemeClr>
                </a:solidFill>
              </a:rPr>
              <a:t>ГВт∙год</a:t>
            </a: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72152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9</a:t>
            </a:fld>
            <a:endParaRPr lang="ru-RU"/>
          </a:p>
        </p:txBody>
      </p:sp>
      <p:sp>
        <p:nvSpPr>
          <p:cNvPr id="6" name="Rettangolo 7">
            <a:extLst>
              <a:ext uri="{FF2B5EF4-FFF2-40B4-BE49-F238E27FC236}">
                <a16:creationId xmlns:a16="http://schemas.microsoft.com/office/drawing/2014/main" id="{06558A9D-E6FD-4E0B-ACBE-A0BAEE844852}"/>
              </a:ext>
            </a:extLst>
          </p:cNvPr>
          <p:cNvSpPr/>
          <p:nvPr/>
        </p:nvSpPr>
        <p:spPr>
          <a:xfrm>
            <a:off x="5416095" y="2060848"/>
            <a:ext cx="3260361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Дані для країн, які беруть участь у проекті REGATRACE (23 країни)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Останні дані (переважно 2018)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Країни з найбільшим виробництвом - це Німеччина, Великобританія, Нідерланди, Данія, Швеція та Франція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Лише Швеція та Німеччина повідомили про видобуток відновлюваного газу шляхом газифікації або переробки електроенергії в метан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+mj-lt"/>
              </a:rPr>
            </a:b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power-to-gas-process</a:t>
            </a:r>
            <a:r>
              <a:rPr lang="uk-UA" sz="1600" dirty="0" smtClean="0">
                <a:solidFill>
                  <a:srgbClr val="000000"/>
                </a:solidFill>
                <a:latin typeface="+mj-lt"/>
              </a:rPr>
              <a:t>)</a:t>
            </a:r>
            <a:endParaRPr lang="uk-UA" sz="1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7" y="6309320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Джерело: </a:t>
            </a:r>
            <a:r>
              <a:rPr lang="en-US" sz="1200" b="1" dirty="0"/>
              <a:t>Mapping the state of play of renewable gases in Europe</a:t>
            </a:r>
            <a:endParaRPr lang="en-GB" sz="1200" b="1" dirty="0"/>
          </a:p>
          <a:p>
            <a:pPr algn="just"/>
            <a:r>
              <a:rPr lang="en-US" sz="1200" b="1" dirty="0"/>
              <a:t>Stefano </a:t>
            </a:r>
            <a:r>
              <a:rPr lang="en-US" sz="1200" b="1" dirty="0" err="1"/>
              <a:t>Proietti</a:t>
            </a:r>
            <a:r>
              <a:rPr lang="en-US" sz="1200" b="1" dirty="0"/>
              <a:t> (ISINNOVA</a:t>
            </a:r>
            <a:r>
              <a:rPr lang="en-US" sz="1200" b="1" dirty="0" smtClean="0"/>
              <a:t>),</a:t>
            </a:r>
            <a:r>
              <a:rPr lang="uk-UA" sz="1200" b="1" dirty="0" smtClean="0"/>
              <a:t> </a:t>
            </a:r>
            <a:r>
              <a:rPr lang="en-US" sz="1200" b="1" dirty="0" smtClean="0"/>
              <a:t>First </a:t>
            </a:r>
            <a:r>
              <a:rPr lang="en-US" sz="1200" b="1" dirty="0"/>
              <a:t>Participatory Workshop, </a:t>
            </a:r>
            <a:r>
              <a:rPr lang="en-US" sz="1200" b="1" dirty="0" smtClean="0"/>
              <a:t>Ukraine, 23 </a:t>
            </a:r>
            <a:r>
              <a:rPr lang="en-US" sz="1200" b="1" dirty="0"/>
              <a:t>October </a:t>
            </a:r>
            <a:r>
              <a:rPr lang="en-US" sz="1200" b="1" dirty="0" smtClean="0"/>
              <a:t>2020, Kyiv</a:t>
            </a:r>
            <a:endParaRPr lang="en-US" sz="1200" b="1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77F6BE-13F6-402E-93F4-569EB083C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62660"/>
            <a:ext cx="1800000" cy="5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3861</TotalTime>
  <Words>1076</Words>
  <Application>Microsoft Office PowerPoint</Application>
  <PresentationFormat>On-screen Show (4:3)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Rubik</vt:lpstr>
      <vt:lpstr>Rubik Medium</vt:lpstr>
      <vt:lpstr>Wingdings</vt:lpstr>
      <vt:lpstr>Тема Office</vt:lpstr>
      <vt:lpstr>1_Тема Office</vt:lpstr>
      <vt:lpstr>2_Тема Office</vt:lpstr>
      <vt:lpstr>Світовий  досвід виробництва, застосування і стимулювання використання біометану</vt:lpstr>
      <vt:lpstr>Виробництво і споживання біогазу/ біометану</vt:lpstr>
      <vt:lpstr>Потенціал виробництва біогазу та біометану в світі</vt:lpstr>
      <vt:lpstr>Виробництво біометану в світі, 2018 </vt:lpstr>
      <vt:lpstr>Прогноз розвитку біометанового ринку  в світі до 2040 року</vt:lpstr>
      <vt:lpstr>Виробництво біометану в країнах ЄС</vt:lpstr>
      <vt:lpstr>Виробництво біометану в країнах ЄС з розбивкою по видам сировини </vt:lpstr>
      <vt:lpstr>Загальна кількість біометанових заводів  в країнах ЄС</vt:lpstr>
      <vt:lpstr>Виробництво відновлюваних газів  у країнах ЄС (2018), ГВт∙год </vt:lpstr>
      <vt:lpstr>Споживання біометану в різних  секторах та країнах</vt:lpstr>
      <vt:lpstr>Схеми підтримки з найбільшим впливом на ринок біометану в ЄС</vt:lpstr>
      <vt:lpstr>Найбільш ефективні/ бажані схеми підтримки </vt:lpstr>
      <vt:lpstr>Загальне виробництво біометану порівняно із загальним споживанням біометану в Європі</vt:lpstr>
      <vt:lpstr>ERGAR - Європейський реєстр відновлюваних газів </vt:lpstr>
      <vt:lpstr>Висновки 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mtv</dc:creator>
  <cp:lastModifiedBy>MTV</cp:lastModifiedBy>
  <cp:revision>219</cp:revision>
  <dcterms:created xsi:type="dcterms:W3CDTF">2020-06-16T11:01:14Z</dcterms:created>
  <dcterms:modified xsi:type="dcterms:W3CDTF">2020-10-27T09:43:28Z</dcterms:modified>
</cp:coreProperties>
</file>